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0"/>
  </p:notesMasterIdLst>
  <p:sldIdLst>
    <p:sldId id="256" r:id="rId2"/>
    <p:sldId id="269" r:id="rId3"/>
    <p:sldId id="270" r:id="rId4"/>
    <p:sldId id="268" r:id="rId5"/>
    <p:sldId id="281" r:id="rId6"/>
    <p:sldId id="271" r:id="rId7"/>
    <p:sldId id="274" r:id="rId8"/>
    <p:sldId id="282" r:id="rId9"/>
    <p:sldId id="287" r:id="rId10"/>
    <p:sldId id="288" r:id="rId11"/>
    <p:sldId id="290" r:id="rId12"/>
    <p:sldId id="289" r:id="rId13"/>
    <p:sldId id="291" r:id="rId14"/>
    <p:sldId id="292" r:id="rId15"/>
    <p:sldId id="295" r:id="rId16"/>
    <p:sldId id="283" r:id="rId17"/>
    <p:sldId id="296" r:id="rId18"/>
    <p:sldId id="297" r:id="rId19"/>
    <p:sldId id="301" r:id="rId20"/>
    <p:sldId id="302" r:id="rId21"/>
    <p:sldId id="304" r:id="rId22"/>
    <p:sldId id="284" r:id="rId23"/>
    <p:sldId id="305" r:id="rId24"/>
    <p:sldId id="285" r:id="rId25"/>
    <p:sldId id="306" r:id="rId26"/>
    <p:sldId id="286" r:id="rId27"/>
    <p:sldId id="275" r:id="rId28"/>
    <p:sldId id="307" r:id="rId29"/>
    <p:sldId id="308" r:id="rId30"/>
    <p:sldId id="309" r:id="rId31"/>
    <p:sldId id="312" r:id="rId32"/>
    <p:sldId id="315" r:id="rId33"/>
    <p:sldId id="313" r:id="rId34"/>
    <p:sldId id="314" r:id="rId35"/>
    <p:sldId id="310" r:id="rId36"/>
    <p:sldId id="311" r:id="rId37"/>
    <p:sldId id="276" r:id="rId38"/>
    <p:sldId id="316" r:id="rId39"/>
    <p:sldId id="319" r:id="rId40"/>
    <p:sldId id="321" r:id="rId41"/>
    <p:sldId id="317" r:id="rId42"/>
    <p:sldId id="322" r:id="rId43"/>
    <p:sldId id="323" r:id="rId44"/>
    <p:sldId id="318" r:id="rId45"/>
    <p:sldId id="277" r:id="rId46"/>
    <p:sldId id="324" r:id="rId47"/>
    <p:sldId id="325" r:id="rId48"/>
    <p:sldId id="326" r:id="rId49"/>
    <p:sldId id="328" r:id="rId50"/>
    <p:sldId id="329" r:id="rId51"/>
    <p:sldId id="327" r:id="rId52"/>
    <p:sldId id="279" r:id="rId53"/>
    <p:sldId id="330" r:id="rId54"/>
    <p:sldId id="331" r:id="rId55"/>
    <p:sldId id="280" r:id="rId56"/>
    <p:sldId id="332" r:id="rId57"/>
    <p:sldId id="334" r:id="rId58"/>
    <p:sldId id="272" r:id="rId59"/>
    <p:sldId id="335" r:id="rId60"/>
    <p:sldId id="337" r:id="rId61"/>
    <p:sldId id="338" r:id="rId62"/>
    <p:sldId id="342" r:id="rId63"/>
    <p:sldId id="343" r:id="rId64"/>
    <p:sldId id="347" r:id="rId65"/>
    <p:sldId id="348" r:id="rId66"/>
    <p:sldId id="349" r:id="rId67"/>
    <p:sldId id="350" r:id="rId68"/>
    <p:sldId id="352" r:id="rId69"/>
    <p:sldId id="353" r:id="rId70"/>
    <p:sldId id="344" r:id="rId71"/>
    <p:sldId id="357" r:id="rId72"/>
    <p:sldId id="345" r:id="rId73"/>
    <p:sldId id="354" r:id="rId74"/>
    <p:sldId id="339" r:id="rId75"/>
    <p:sldId id="358" r:id="rId76"/>
    <p:sldId id="360" r:id="rId77"/>
    <p:sldId id="361" r:id="rId78"/>
    <p:sldId id="371" r:id="rId79"/>
    <p:sldId id="362" r:id="rId80"/>
    <p:sldId id="372" r:id="rId81"/>
    <p:sldId id="359" r:id="rId82"/>
    <p:sldId id="363" r:id="rId83"/>
    <p:sldId id="364" r:id="rId84"/>
    <p:sldId id="340" r:id="rId85"/>
    <p:sldId id="365" r:id="rId86"/>
    <p:sldId id="366" r:id="rId87"/>
    <p:sldId id="367" r:id="rId88"/>
    <p:sldId id="368" r:id="rId89"/>
    <p:sldId id="369" r:id="rId90"/>
    <p:sldId id="370" r:id="rId91"/>
    <p:sldId id="341" r:id="rId92"/>
    <p:sldId id="373" r:id="rId93"/>
    <p:sldId id="377" r:id="rId94"/>
    <p:sldId id="374" r:id="rId95"/>
    <p:sldId id="375" r:id="rId96"/>
    <p:sldId id="376" r:id="rId97"/>
    <p:sldId id="380" r:id="rId98"/>
    <p:sldId id="378" r:id="rId99"/>
    <p:sldId id="381" r:id="rId100"/>
    <p:sldId id="382" r:id="rId101"/>
    <p:sldId id="383" r:id="rId102"/>
    <p:sldId id="384" r:id="rId103"/>
    <p:sldId id="379" r:id="rId104"/>
    <p:sldId id="385" r:id="rId105"/>
    <p:sldId id="336" r:id="rId106"/>
    <p:sldId id="386" r:id="rId107"/>
    <p:sldId id="387" r:id="rId108"/>
    <p:sldId id="389" r:id="rId109"/>
    <p:sldId id="390" r:id="rId110"/>
    <p:sldId id="392" r:id="rId111"/>
    <p:sldId id="394" r:id="rId112"/>
    <p:sldId id="393" r:id="rId113"/>
    <p:sldId id="395" r:id="rId114"/>
    <p:sldId id="396" r:id="rId115"/>
    <p:sldId id="397" r:id="rId116"/>
    <p:sldId id="398" r:id="rId117"/>
    <p:sldId id="400" r:id="rId118"/>
    <p:sldId id="402" r:id="rId119"/>
    <p:sldId id="403" r:id="rId120"/>
    <p:sldId id="404" r:id="rId121"/>
    <p:sldId id="401" r:id="rId122"/>
    <p:sldId id="388" r:id="rId123"/>
    <p:sldId id="405" r:id="rId124"/>
    <p:sldId id="406" r:id="rId125"/>
    <p:sldId id="410" r:id="rId126"/>
    <p:sldId id="411" r:id="rId127"/>
    <p:sldId id="412" r:id="rId128"/>
    <p:sldId id="408" r:id="rId129"/>
    <p:sldId id="413" r:id="rId130"/>
    <p:sldId id="414" r:id="rId131"/>
    <p:sldId id="416" r:id="rId132"/>
    <p:sldId id="417" r:id="rId133"/>
    <p:sldId id="418" r:id="rId134"/>
    <p:sldId id="419" r:id="rId135"/>
    <p:sldId id="421" r:id="rId136"/>
    <p:sldId id="422" r:id="rId137"/>
    <p:sldId id="273" r:id="rId138"/>
    <p:sldId id="26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1701" autoAdjust="0"/>
  </p:normalViewPr>
  <p:slideViewPr>
    <p:cSldViewPr snapToGrid="0">
      <p:cViewPr varScale="1">
        <p:scale>
          <a:sx n="117" d="100"/>
          <a:sy n="117"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CBBD-D044-412D-A84E-0E8DC695029A}" type="doc">
      <dgm:prSet loTypeId="urn:microsoft.com/office/officeart/2005/8/layout/hProcess9" loCatId="process" qsTypeId="urn:microsoft.com/office/officeart/2005/8/quickstyle/simple1" qsCatId="simple" csTypeId="urn:microsoft.com/office/officeart/2005/8/colors/accent1_2" csCatId="accent1" phldr="1"/>
      <dgm:spPr/>
    </dgm:pt>
    <dgm:pt modelId="{4410176A-787F-4A21-899E-922E8AFA7143}">
      <dgm:prSet phldrT="[Text]"/>
      <dgm:spPr/>
      <dgm:t>
        <a:bodyPr/>
        <a:lstStyle/>
        <a:p>
          <a:r>
            <a:rPr lang="en-US">
              <a:latin typeface="Times New Roman" panose="02020603050405020304" pitchFamily="18" charset="0"/>
              <a:cs typeface="Times New Roman" panose="02020603050405020304" pitchFamily="18" charset="0"/>
            </a:rPr>
            <a:t>Cung cấp ý nghĩa khác nhau trong một tài liệu.</a:t>
          </a:r>
        </a:p>
      </dgm:t>
    </dgm:pt>
    <dgm:pt modelId="{C387448B-4A45-472E-95CF-4DE18480426E}" type="parTrans" cxnId="{50C8C3FE-5C2C-4249-8C5E-C43E62CF1420}">
      <dgm:prSet/>
      <dgm:spPr/>
      <dgm:t>
        <a:bodyPr/>
        <a:lstStyle/>
        <a:p>
          <a:endParaRPr lang="en-US">
            <a:latin typeface="Times New Roman" panose="02020603050405020304" pitchFamily="18" charset="0"/>
            <a:cs typeface="Times New Roman" panose="02020603050405020304" pitchFamily="18" charset="0"/>
          </a:endParaRPr>
        </a:p>
      </dgm:t>
    </dgm:pt>
    <dgm:pt modelId="{BA0960E5-EF78-47E8-9586-071A26CFAA71}" type="sibTrans" cxnId="{50C8C3FE-5C2C-4249-8C5E-C43E62CF1420}">
      <dgm:prSet/>
      <dgm:spPr/>
      <dgm:t>
        <a:bodyPr/>
        <a:lstStyle/>
        <a:p>
          <a:endParaRPr lang="en-US">
            <a:latin typeface="Times New Roman" panose="02020603050405020304" pitchFamily="18" charset="0"/>
            <a:cs typeface="Times New Roman" panose="02020603050405020304" pitchFamily="18" charset="0"/>
          </a:endParaRPr>
        </a:p>
      </dgm:t>
    </dgm:pt>
    <dgm:pt modelId="{D5A43B87-DFA8-47DF-9140-40A9204F56E2}">
      <dgm:prSet phldrT="[Text]"/>
      <dgm:spPr/>
      <dgm:t>
        <a:bodyPr/>
        <a:lstStyle/>
        <a:p>
          <a:r>
            <a:rPr lang="en-US">
              <a:latin typeface="Times New Roman" panose="02020603050405020304" pitchFamily="18" charset="0"/>
              <a:cs typeface="Times New Roman" panose="02020603050405020304" pitchFamily="18" charset="0"/>
            </a:rPr>
            <a:t>Cấu trúc tài liệu thành các phần hợp lý.</a:t>
          </a:r>
        </a:p>
      </dgm:t>
    </dgm:pt>
    <dgm:pt modelId="{5FC5EE55-BCEE-4B5E-9B22-036268AFFAAB}" type="parTrans" cxnId="{3C2FAD2A-1636-49D3-ACC9-E6BEE2EF5626}">
      <dgm:prSet/>
      <dgm:spPr/>
      <dgm:t>
        <a:bodyPr/>
        <a:lstStyle/>
        <a:p>
          <a:endParaRPr lang="en-US">
            <a:latin typeface="Times New Roman" panose="02020603050405020304" pitchFamily="18" charset="0"/>
            <a:cs typeface="Times New Roman" panose="02020603050405020304" pitchFamily="18" charset="0"/>
          </a:endParaRPr>
        </a:p>
      </dgm:t>
    </dgm:pt>
    <dgm:pt modelId="{7CAF4677-2CA2-4591-8CCA-E4AB5E1A6795}" type="sibTrans" cxnId="{3C2FAD2A-1636-49D3-ACC9-E6BEE2EF5626}">
      <dgm:prSet/>
      <dgm:spPr/>
      <dgm:t>
        <a:bodyPr/>
        <a:lstStyle/>
        <a:p>
          <a:endParaRPr lang="en-US">
            <a:latin typeface="Times New Roman" panose="02020603050405020304" pitchFamily="18" charset="0"/>
            <a:cs typeface="Times New Roman" panose="02020603050405020304" pitchFamily="18" charset="0"/>
          </a:endParaRPr>
        </a:p>
      </dgm:t>
    </dgm:pt>
    <dgm:pt modelId="{A059C354-6648-4619-A9C5-65657B67873E}">
      <dgm:prSet phldrT="[Text]"/>
      <dgm:spPr/>
      <dgm:t>
        <a:bodyPr/>
        <a:lstStyle/>
        <a:p>
          <a:r>
            <a:rPr lang="vi-VN">
              <a:latin typeface="Times New Roman" panose="02020603050405020304" pitchFamily="18" charset="0"/>
              <a:cs typeface="Times New Roman" panose="02020603050405020304" pitchFamily="18" charset="0"/>
            </a:rPr>
            <a:t>Nhúng nội dung </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hình ảnh và video</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 vào một trang</a:t>
          </a:r>
          <a:r>
            <a:rPr lang="en-US">
              <a:latin typeface="Times New Roman" panose="02020603050405020304" pitchFamily="18" charset="0"/>
              <a:cs typeface="Times New Roman" panose="02020603050405020304" pitchFamily="18" charset="0"/>
            </a:rPr>
            <a:t>.</a:t>
          </a:r>
        </a:p>
      </dgm:t>
    </dgm:pt>
    <dgm:pt modelId="{9A57B69F-6585-4E4A-B7C5-72B7CD0875F5}" type="parTrans" cxnId="{268E2C74-964F-4E6D-B4FC-0FA917077B29}">
      <dgm:prSet/>
      <dgm:spPr/>
      <dgm:t>
        <a:bodyPr/>
        <a:lstStyle/>
        <a:p>
          <a:endParaRPr lang="en-US">
            <a:latin typeface="Times New Roman" panose="02020603050405020304" pitchFamily="18" charset="0"/>
            <a:cs typeface="Times New Roman" panose="02020603050405020304" pitchFamily="18" charset="0"/>
          </a:endParaRPr>
        </a:p>
      </dgm:t>
    </dgm:pt>
    <dgm:pt modelId="{97894B32-6468-4D4D-8610-0FDACC74FF3C}" type="sibTrans" cxnId="{268E2C74-964F-4E6D-B4FC-0FA917077B29}">
      <dgm:prSet/>
      <dgm:spPr/>
      <dgm:t>
        <a:bodyPr/>
        <a:lstStyle/>
        <a:p>
          <a:endParaRPr lang="en-US">
            <a:latin typeface="Times New Roman" panose="02020603050405020304" pitchFamily="18" charset="0"/>
            <a:cs typeface="Times New Roman" panose="02020603050405020304" pitchFamily="18" charset="0"/>
          </a:endParaRPr>
        </a:p>
      </dgm:t>
    </dgm:pt>
    <dgm:pt modelId="{800F6610-9657-4AF0-84C3-9123B6C4E4F6}" type="pres">
      <dgm:prSet presAssocID="{7FE7CBBD-D044-412D-A84E-0E8DC695029A}" presName="CompostProcess" presStyleCnt="0">
        <dgm:presLayoutVars>
          <dgm:dir/>
          <dgm:resizeHandles val="exact"/>
        </dgm:presLayoutVars>
      </dgm:prSet>
      <dgm:spPr/>
    </dgm:pt>
    <dgm:pt modelId="{C95356EE-5C0F-4097-B561-19EC8B65B187}" type="pres">
      <dgm:prSet presAssocID="{7FE7CBBD-D044-412D-A84E-0E8DC695029A}" presName="arrow" presStyleLbl="bgShp" presStyleIdx="0" presStyleCnt="1"/>
      <dgm:spPr/>
    </dgm:pt>
    <dgm:pt modelId="{DDA364A4-E758-4048-B6A9-237DE45E4F70}" type="pres">
      <dgm:prSet presAssocID="{7FE7CBBD-D044-412D-A84E-0E8DC695029A}" presName="linearProcess" presStyleCnt="0"/>
      <dgm:spPr/>
    </dgm:pt>
    <dgm:pt modelId="{D03AA24C-D155-469E-86B0-CC63BF4888A1}" type="pres">
      <dgm:prSet presAssocID="{4410176A-787F-4A21-899E-922E8AFA7143}" presName="textNode" presStyleLbl="node1" presStyleIdx="0" presStyleCnt="3">
        <dgm:presLayoutVars>
          <dgm:bulletEnabled val="1"/>
        </dgm:presLayoutVars>
      </dgm:prSet>
      <dgm:spPr/>
    </dgm:pt>
    <dgm:pt modelId="{EF6AEABA-17D4-41D4-A2A5-D7D496EC0285}" type="pres">
      <dgm:prSet presAssocID="{BA0960E5-EF78-47E8-9586-071A26CFAA71}" presName="sibTrans" presStyleCnt="0"/>
      <dgm:spPr/>
    </dgm:pt>
    <dgm:pt modelId="{A7D820C1-8A39-4826-9082-5FA87DA2E3DC}" type="pres">
      <dgm:prSet presAssocID="{D5A43B87-DFA8-47DF-9140-40A9204F56E2}" presName="textNode" presStyleLbl="node1" presStyleIdx="1" presStyleCnt="3">
        <dgm:presLayoutVars>
          <dgm:bulletEnabled val="1"/>
        </dgm:presLayoutVars>
      </dgm:prSet>
      <dgm:spPr/>
    </dgm:pt>
    <dgm:pt modelId="{00F4656E-5860-49E3-AF9A-0EDAB702FA83}" type="pres">
      <dgm:prSet presAssocID="{7CAF4677-2CA2-4591-8CCA-E4AB5E1A6795}" presName="sibTrans" presStyleCnt="0"/>
      <dgm:spPr/>
    </dgm:pt>
    <dgm:pt modelId="{91B5DDF9-CF2D-4D55-BA63-1CCD1F53CA8F}" type="pres">
      <dgm:prSet presAssocID="{A059C354-6648-4619-A9C5-65657B67873E}" presName="textNode" presStyleLbl="node1" presStyleIdx="2" presStyleCnt="3">
        <dgm:presLayoutVars>
          <dgm:bulletEnabled val="1"/>
        </dgm:presLayoutVars>
      </dgm:prSet>
      <dgm:spPr/>
    </dgm:pt>
  </dgm:ptLst>
  <dgm:cxnLst>
    <dgm:cxn modelId="{3C2FAD2A-1636-49D3-ACC9-E6BEE2EF5626}" srcId="{7FE7CBBD-D044-412D-A84E-0E8DC695029A}" destId="{D5A43B87-DFA8-47DF-9140-40A9204F56E2}" srcOrd="1" destOrd="0" parTransId="{5FC5EE55-BCEE-4B5E-9B22-036268AFFAAB}" sibTransId="{7CAF4677-2CA2-4591-8CCA-E4AB5E1A6795}"/>
    <dgm:cxn modelId="{573CC72A-F117-487E-B5D9-BDB13761AFDF}" type="presOf" srcId="{D5A43B87-DFA8-47DF-9140-40A9204F56E2}" destId="{A7D820C1-8A39-4826-9082-5FA87DA2E3DC}" srcOrd="0" destOrd="0" presId="urn:microsoft.com/office/officeart/2005/8/layout/hProcess9"/>
    <dgm:cxn modelId="{268E2C74-964F-4E6D-B4FC-0FA917077B29}" srcId="{7FE7CBBD-D044-412D-A84E-0E8DC695029A}" destId="{A059C354-6648-4619-A9C5-65657B67873E}" srcOrd="2" destOrd="0" parTransId="{9A57B69F-6585-4E4A-B7C5-72B7CD0875F5}" sibTransId="{97894B32-6468-4D4D-8610-0FDACC74FF3C}"/>
    <dgm:cxn modelId="{D76636E1-103A-42DD-9045-E6076DFD8378}" type="presOf" srcId="{7FE7CBBD-D044-412D-A84E-0E8DC695029A}" destId="{800F6610-9657-4AF0-84C3-9123B6C4E4F6}" srcOrd="0" destOrd="0" presId="urn:microsoft.com/office/officeart/2005/8/layout/hProcess9"/>
    <dgm:cxn modelId="{6EC6C1E5-9261-4F2A-B0E4-CC60B0FDF793}" type="presOf" srcId="{A059C354-6648-4619-A9C5-65657B67873E}" destId="{91B5DDF9-CF2D-4D55-BA63-1CCD1F53CA8F}" srcOrd="0" destOrd="0" presId="urn:microsoft.com/office/officeart/2005/8/layout/hProcess9"/>
    <dgm:cxn modelId="{C9443CF0-89D3-436D-9C11-64DD298DC12A}" type="presOf" srcId="{4410176A-787F-4A21-899E-922E8AFA7143}" destId="{D03AA24C-D155-469E-86B0-CC63BF4888A1}" srcOrd="0" destOrd="0" presId="urn:microsoft.com/office/officeart/2005/8/layout/hProcess9"/>
    <dgm:cxn modelId="{50C8C3FE-5C2C-4249-8C5E-C43E62CF1420}" srcId="{7FE7CBBD-D044-412D-A84E-0E8DC695029A}" destId="{4410176A-787F-4A21-899E-922E8AFA7143}" srcOrd="0" destOrd="0" parTransId="{C387448B-4A45-472E-95CF-4DE18480426E}" sibTransId="{BA0960E5-EF78-47E8-9586-071A26CFAA71}"/>
    <dgm:cxn modelId="{D502D9BB-8963-4C62-8D7E-8A64272AA50D}" type="presParOf" srcId="{800F6610-9657-4AF0-84C3-9123B6C4E4F6}" destId="{C95356EE-5C0F-4097-B561-19EC8B65B187}" srcOrd="0" destOrd="0" presId="urn:microsoft.com/office/officeart/2005/8/layout/hProcess9"/>
    <dgm:cxn modelId="{758C8096-4DEF-408E-90B2-BD7665BC6BBD}" type="presParOf" srcId="{800F6610-9657-4AF0-84C3-9123B6C4E4F6}" destId="{DDA364A4-E758-4048-B6A9-237DE45E4F70}" srcOrd="1" destOrd="0" presId="urn:microsoft.com/office/officeart/2005/8/layout/hProcess9"/>
    <dgm:cxn modelId="{FD2F8951-E83E-4246-AD1C-6DABC3EA15F5}" type="presParOf" srcId="{DDA364A4-E758-4048-B6A9-237DE45E4F70}" destId="{D03AA24C-D155-469E-86B0-CC63BF4888A1}" srcOrd="0" destOrd="0" presId="urn:microsoft.com/office/officeart/2005/8/layout/hProcess9"/>
    <dgm:cxn modelId="{C50D8295-E1BA-4EB9-B669-844034D93E1B}" type="presParOf" srcId="{DDA364A4-E758-4048-B6A9-237DE45E4F70}" destId="{EF6AEABA-17D4-41D4-A2A5-D7D496EC0285}" srcOrd="1" destOrd="0" presId="urn:microsoft.com/office/officeart/2005/8/layout/hProcess9"/>
    <dgm:cxn modelId="{5A0F8322-DB21-474C-AFA6-EDC635C4F797}" type="presParOf" srcId="{DDA364A4-E758-4048-B6A9-237DE45E4F70}" destId="{A7D820C1-8A39-4826-9082-5FA87DA2E3DC}" srcOrd="2" destOrd="0" presId="urn:microsoft.com/office/officeart/2005/8/layout/hProcess9"/>
    <dgm:cxn modelId="{2C56EABC-B08C-4835-A156-111268BB2BD3}" type="presParOf" srcId="{DDA364A4-E758-4048-B6A9-237DE45E4F70}" destId="{00F4656E-5860-49E3-AF9A-0EDAB702FA83}" srcOrd="3" destOrd="0" presId="urn:microsoft.com/office/officeart/2005/8/layout/hProcess9"/>
    <dgm:cxn modelId="{774CFA61-0993-4D09-840F-FF03AE831E51}" type="presParOf" srcId="{DDA364A4-E758-4048-B6A9-237DE45E4F70}" destId="{91B5DDF9-CF2D-4D55-BA63-1CCD1F53CA8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59A36C-2629-43A1-867A-8CC819ECDA74}" type="doc">
      <dgm:prSet loTypeId="urn:microsoft.com/office/officeart/2009/layout/CircleArrowProcess" loCatId="cycle" qsTypeId="urn:microsoft.com/office/officeart/2005/8/quickstyle/simple4" qsCatId="simple" csTypeId="urn:microsoft.com/office/officeart/2005/8/colors/accent1_2" csCatId="accent1" phldr="1"/>
      <dgm:spPr/>
      <dgm:t>
        <a:bodyPr/>
        <a:lstStyle/>
        <a:p>
          <a:endParaRPr lang="en-US"/>
        </a:p>
      </dgm:t>
    </dgm:pt>
    <dgm:pt modelId="{D9F4B79D-2919-4DAB-AD4D-A71CB0DED5F5}">
      <dgm:prSet phldrT="[Text]"/>
      <dgm:spPr/>
      <dgm:t>
        <a:bodyPr/>
        <a:lstStyle/>
        <a:p>
          <a:r>
            <a:rPr lang="en-US">
              <a:latin typeface="Times New Roman" panose="02020603050405020304" pitchFamily="18" charset="0"/>
              <a:cs typeface="Times New Roman" panose="02020603050405020304" pitchFamily="18" charset="0"/>
            </a:rPr>
            <a:t>HTML cơ bản</a:t>
          </a:r>
        </a:p>
      </dgm:t>
    </dgm:pt>
    <dgm:pt modelId="{26E18C2A-C3E2-4B93-A48C-255D67B59743}" type="parTrans" cxnId="{D011C846-61F3-4932-B87E-AE99C1C66C96}">
      <dgm:prSet/>
      <dgm:spPr/>
      <dgm:t>
        <a:bodyPr/>
        <a:lstStyle/>
        <a:p>
          <a:endParaRPr lang="en-US">
            <a:latin typeface="Times New Roman" panose="02020603050405020304" pitchFamily="18" charset="0"/>
            <a:cs typeface="Times New Roman" panose="02020603050405020304" pitchFamily="18" charset="0"/>
          </a:endParaRPr>
        </a:p>
      </dgm:t>
    </dgm:pt>
    <dgm:pt modelId="{489EBA28-CE0B-46A3-BBC8-A7A7E77CAC71}" type="sibTrans" cxnId="{D011C846-61F3-4932-B87E-AE99C1C66C96}">
      <dgm:prSet/>
      <dgm:spPr/>
      <dgm:t>
        <a:bodyPr/>
        <a:lstStyle/>
        <a:p>
          <a:endParaRPr lang="en-US">
            <a:latin typeface="Times New Roman" panose="02020603050405020304" pitchFamily="18" charset="0"/>
            <a:cs typeface="Times New Roman" panose="02020603050405020304" pitchFamily="18" charset="0"/>
          </a:endParaRPr>
        </a:p>
      </dgm:t>
    </dgm:pt>
    <dgm:pt modelId="{4C19A1A5-D80B-4C49-A0C9-61A1C17E39C6}">
      <dgm:prSet phldrT="[Text]" custT="1"/>
      <dgm:spPr/>
      <dgm:t>
        <a:bodyPr/>
        <a:lstStyle/>
        <a:p>
          <a:r>
            <a:rPr lang="en-US" sz="2000">
              <a:latin typeface="Times New Roman" panose="02020603050405020304" pitchFamily="18" charset="0"/>
              <a:cs typeface="Times New Roman" panose="02020603050405020304" pitchFamily="18" charset="0"/>
            </a:rPr>
            <a:t>T</a:t>
          </a:r>
          <a:r>
            <a:rPr lang="vi-VN" sz="2000">
              <a:latin typeface="Times New Roman" panose="02020603050405020304" pitchFamily="18" charset="0"/>
              <a:cs typeface="Times New Roman" panose="02020603050405020304" pitchFamily="18" charset="0"/>
            </a:rPr>
            <a:t>hẻ head và metadata</a:t>
          </a:r>
          <a:endParaRPr lang="en-US" sz="2000">
            <a:latin typeface="Times New Roman" panose="02020603050405020304" pitchFamily="18" charset="0"/>
            <a:cs typeface="Times New Roman" panose="02020603050405020304" pitchFamily="18" charset="0"/>
          </a:endParaRPr>
        </a:p>
      </dgm:t>
    </dgm:pt>
    <dgm:pt modelId="{A4CA63EE-1FDD-4B7E-9D79-D74CF52B097A}" type="parTrans" cxnId="{D99D4BB0-1C1F-4F67-B3AF-7229E78719A6}">
      <dgm:prSet/>
      <dgm:spPr/>
      <dgm:t>
        <a:bodyPr/>
        <a:lstStyle/>
        <a:p>
          <a:endParaRPr lang="en-US">
            <a:latin typeface="Times New Roman" panose="02020603050405020304" pitchFamily="18" charset="0"/>
            <a:cs typeface="Times New Roman" panose="02020603050405020304" pitchFamily="18" charset="0"/>
          </a:endParaRPr>
        </a:p>
      </dgm:t>
    </dgm:pt>
    <dgm:pt modelId="{60A16D7D-DC92-4506-8B56-690BEE98A55F}" type="sibTrans" cxnId="{D99D4BB0-1C1F-4F67-B3AF-7229E78719A6}">
      <dgm:prSet/>
      <dgm:spPr/>
      <dgm:t>
        <a:bodyPr/>
        <a:lstStyle/>
        <a:p>
          <a:endParaRPr lang="en-US">
            <a:latin typeface="Times New Roman" panose="02020603050405020304" pitchFamily="18" charset="0"/>
            <a:cs typeface="Times New Roman" panose="02020603050405020304" pitchFamily="18" charset="0"/>
          </a:endParaRPr>
        </a:p>
      </dgm:t>
    </dgm:pt>
    <dgm:pt modelId="{CB2E3BDD-32FB-4EC7-A807-0DB9C5887634}">
      <dgm:prSet phldrT="[Text]"/>
      <dgm:spPr/>
      <dgm:t>
        <a:bodyPr/>
        <a:lstStyle/>
        <a:p>
          <a:r>
            <a:rPr lang="en-US">
              <a:latin typeface="Times New Roman" panose="02020603050405020304" pitchFamily="18" charset="0"/>
              <a:cs typeface="Times New Roman" panose="02020603050405020304" pitchFamily="18" charset="0"/>
            </a:rPr>
            <a:t>HTML nâng cao</a:t>
          </a:r>
        </a:p>
      </dgm:t>
    </dgm:pt>
    <dgm:pt modelId="{C27498C4-1530-4A3B-9E46-D96ACB1B38A0}" type="parTrans" cxnId="{8AED69CC-7B16-4269-A1EC-C6D0A3A15345}">
      <dgm:prSet/>
      <dgm:spPr/>
      <dgm:t>
        <a:bodyPr/>
        <a:lstStyle/>
        <a:p>
          <a:endParaRPr lang="en-US">
            <a:latin typeface="Times New Roman" panose="02020603050405020304" pitchFamily="18" charset="0"/>
            <a:cs typeface="Times New Roman" panose="02020603050405020304" pitchFamily="18" charset="0"/>
          </a:endParaRPr>
        </a:p>
      </dgm:t>
    </dgm:pt>
    <dgm:pt modelId="{9A470343-35A8-4292-8046-64974E1A5331}" type="sibTrans" cxnId="{8AED69CC-7B16-4269-A1EC-C6D0A3A15345}">
      <dgm:prSet/>
      <dgm:spPr/>
      <dgm:t>
        <a:bodyPr/>
        <a:lstStyle/>
        <a:p>
          <a:endParaRPr lang="en-US">
            <a:latin typeface="Times New Roman" panose="02020603050405020304" pitchFamily="18" charset="0"/>
            <a:cs typeface="Times New Roman" panose="02020603050405020304" pitchFamily="18" charset="0"/>
          </a:endParaRPr>
        </a:p>
      </dgm:t>
    </dgm:pt>
    <dgm:pt modelId="{81323412-FACD-479D-8990-93EBD3F402A4}">
      <dgm:prSet phldrT="[Text]" custT="1"/>
      <dgm:spPr/>
      <dgm:t>
        <a:bodyPr/>
        <a:lstStyle/>
        <a:p>
          <a:r>
            <a:rPr lang="en-US" sz="2000">
              <a:latin typeface="Times New Roman" panose="02020603050405020304" pitchFamily="18" charset="0"/>
              <a:cs typeface="Times New Roman" panose="02020603050405020304" pitchFamily="18" charset="0"/>
            </a:rPr>
            <a:t>Đ</a:t>
          </a:r>
          <a:r>
            <a:rPr lang="vi-VN" sz="2000">
              <a:latin typeface="Times New Roman" panose="02020603050405020304" pitchFamily="18" charset="0"/>
              <a:cs typeface="Times New Roman" panose="02020603050405020304" pitchFamily="18" charset="0"/>
            </a:rPr>
            <a:t>a phương tiện và nhúng</a:t>
          </a:r>
          <a:endParaRPr lang="en-US" sz="2000">
            <a:latin typeface="Times New Roman" panose="02020603050405020304" pitchFamily="18" charset="0"/>
            <a:cs typeface="Times New Roman" panose="02020603050405020304" pitchFamily="18" charset="0"/>
          </a:endParaRPr>
        </a:p>
      </dgm:t>
    </dgm:pt>
    <dgm:pt modelId="{F3D61F34-BC26-48AC-B779-4CE79C2BFF25}" type="parTrans" cxnId="{68DF01F4-9FEB-48E8-BC0B-F2EA77E4A51F}">
      <dgm:prSet/>
      <dgm:spPr/>
      <dgm:t>
        <a:bodyPr/>
        <a:lstStyle/>
        <a:p>
          <a:endParaRPr lang="en-US">
            <a:latin typeface="Times New Roman" panose="02020603050405020304" pitchFamily="18" charset="0"/>
            <a:cs typeface="Times New Roman" panose="02020603050405020304" pitchFamily="18" charset="0"/>
          </a:endParaRPr>
        </a:p>
      </dgm:t>
    </dgm:pt>
    <dgm:pt modelId="{61908C5F-4A7C-41B0-91B5-220D5074D0B1}" type="sibTrans" cxnId="{68DF01F4-9FEB-48E8-BC0B-F2EA77E4A51F}">
      <dgm:prSet/>
      <dgm:spPr/>
      <dgm:t>
        <a:bodyPr/>
        <a:lstStyle/>
        <a:p>
          <a:endParaRPr lang="en-US">
            <a:latin typeface="Times New Roman" panose="02020603050405020304" pitchFamily="18" charset="0"/>
            <a:cs typeface="Times New Roman" panose="02020603050405020304" pitchFamily="18" charset="0"/>
          </a:endParaRPr>
        </a:p>
      </dgm:t>
    </dgm:pt>
    <dgm:pt modelId="{47531A19-F630-4159-B223-5525FACCF159}">
      <dgm:prSet phldrT="[Text]" custT="1"/>
      <dgm:spPr/>
      <dgm:t>
        <a:bodyPr/>
        <a:lstStyle/>
        <a:p>
          <a:r>
            <a:rPr lang="en-US" sz="2000">
              <a:latin typeface="Times New Roman" panose="02020603050405020304" pitchFamily="18" charset="0"/>
              <a:cs typeface="Times New Roman" panose="02020603050405020304" pitchFamily="18" charset="0"/>
            </a:rPr>
            <a:t>B</a:t>
          </a:r>
          <a:r>
            <a:rPr lang="vi-VN" sz="2000">
              <a:latin typeface="Times New Roman" panose="02020603050405020304" pitchFamily="18" charset="0"/>
              <a:cs typeface="Times New Roman" panose="02020603050405020304" pitchFamily="18" charset="0"/>
            </a:rPr>
            <a:t>ảng</a:t>
          </a:r>
          <a:endParaRPr lang="en-US" sz="2000">
            <a:latin typeface="Times New Roman" panose="02020603050405020304" pitchFamily="18" charset="0"/>
            <a:cs typeface="Times New Roman" panose="02020603050405020304" pitchFamily="18" charset="0"/>
          </a:endParaRPr>
        </a:p>
      </dgm:t>
    </dgm:pt>
    <dgm:pt modelId="{0476F874-CFC2-45A8-A8D5-FF23137F5596}" type="parTrans" cxnId="{20B68A6F-1A99-4954-9C35-A494453CE46A}">
      <dgm:prSet/>
      <dgm:spPr/>
      <dgm:t>
        <a:bodyPr/>
        <a:lstStyle/>
        <a:p>
          <a:endParaRPr lang="en-US">
            <a:latin typeface="Times New Roman" panose="02020603050405020304" pitchFamily="18" charset="0"/>
            <a:cs typeface="Times New Roman" panose="02020603050405020304" pitchFamily="18" charset="0"/>
          </a:endParaRPr>
        </a:p>
      </dgm:t>
    </dgm:pt>
    <dgm:pt modelId="{CAA504A5-6A68-42F1-8ECC-4B89B87C0736}" type="sibTrans" cxnId="{20B68A6F-1A99-4954-9C35-A494453CE46A}">
      <dgm:prSet/>
      <dgm:spPr/>
      <dgm:t>
        <a:bodyPr/>
        <a:lstStyle/>
        <a:p>
          <a:endParaRPr lang="en-US">
            <a:latin typeface="Times New Roman" panose="02020603050405020304" pitchFamily="18" charset="0"/>
            <a:cs typeface="Times New Roman" panose="02020603050405020304" pitchFamily="18" charset="0"/>
          </a:endParaRPr>
        </a:p>
      </dgm:t>
    </dgm:pt>
    <dgm:pt modelId="{D3864A44-AC6B-4178-BFE5-C877AAB883E7}">
      <dgm:prSet phldrT="[Text]" custT="1"/>
      <dgm:spPr/>
      <dgm:t>
        <a:bodyPr/>
        <a:lstStyle/>
        <a:p>
          <a:r>
            <a:rPr lang="en-US" sz="2000">
              <a:latin typeface="Times New Roman" panose="02020603050405020304" pitchFamily="18" charset="0"/>
              <a:cs typeface="Times New Roman" panose="02020603050405020304" pitchFamily="18" charset="0"/>
            </a:rPr>
            <a:t>N</a:t>
          </a:r>
          <a:r>
            <a:rPr lang="vi-VN" sz="2000">
              <a:latin typeface="Times New Roman" panose="02020603050405020304" pitchFamily="18" charset="0"/>
              <a:cs typeface="Times New Roman" panose="02020603050405020304" pitchFamily="18" charset="0"/>
            </a:rPr>
            <a:t>guyên tắc định dạng cơ bản</a:t>
          </a:r>
          <a:endParaRPr lang="en-US" sz="2000">
            <a:latin typeface="Times New Roman" panose="02020603050405020304" pitchFamily="18" charset="0"/>
            <a:cs typeface="Times New Roman" panose="02020603050405020304" pitchFamily="18" charset="0"/>
          </a:endParaRPr>
        </a:p>
      </dgm:t>
    </dgm:pt>
    <dgm:pt modelId="{6AE14B66-F450-4EA6-BB06-FC97EAF82D8C}" type="parTrans" cxnId="{10D4B60C-FF07-4EA5-9FF9-A1C2A403099E}">
      <dgm:prSet/>
      <dgm:spPr/>
      <dgm:t>
        <a:bodyPr/>
        <a:lstStyle/>
        <a:p>
          <a:endParaRPr lang="en-US">
            <a:latin typeface="Times New Roman" panose="02020603050405020304" pitchFamily="18" charset="0"/>
            <a:cs typeface="Times New Roman" panose="02020603050405020304" pitchFamily="18" charset="0"/>
          </a:endParaRPr>
        </a:p>
      </dgm:t>
    </dgm:pt>
    <dgm:pt modelId="{18B7EB37-953D-4CF7-8F69-D0349E197682}" type="sibTrans" cxnId="{10D4B60C-FF07-4EA5-9FF9-A1C2A403099E}">
      <dgm:prSet/>
      <dgm:spPr/>
      <dgm:t>
        <a:bodyPr/>
        <a:lstStyle/>
        <a:p>
          <a:endParaRPr lang="en-US">
            <a:latin typeface="Times New Roman" panose="02020603050405020304" pitchFamily="18" charset="0"/>
            <a:cs typeface="Times New Roman" panose="02020603050405020304" pitchFamily="18" charset="0"/>
          </a:endParaRPr>
        </a:p>
      </dgm:t>
    </dgm:pt>
    <dgm:pt modelId="{59F5778B-9F20-4E7A-9D02-C6CD8AB10B50}">
      <dgm:prSet phldrT="[Text]" custT="1"/>
      <dgm:spPr/>
      <dgm:t>
        <a:bodyPr/>
        <a:lstStyle/>
        <a:p>
          <a:r>
            <a:rPr lang="en-US" sz="2000">
              <a:latin typeface="Times New Roman" panose="02020603050405020304" pitchFamily="18" charset="0"/>
              <a:cs typeface="Times New Roman" panose="02020603050405020304" pitchFamily="18" charset="0"/>
            </a:rPr>
            <a:t>T</a:t>
          </a:r>
          <a:r>
            <a:rPr lang="vi-VN" sz="2000">
              <a:latin typeface="Times New Roman" panose="02020603050405020304" pitchFamily="18" charset="0"/>
              <a:cs typeface="Times New Roman" panose="02020603050405020304" pitchFamily="18" charset="0"/>
            </a:rPr>
            <a:t>ạo siêu liên kết</a:t>
          </a:r>
          <a:endParaRPr lang="en-US" sz="2000">
            <a:latin typeface="Times New Roman" panose="02020603050405020304" pitchFamily="18" charset="0"/>
            <a:cs typeface="Times New Roman" panose="02020603050405020304" pitchFamily="18" charset="0"/>
          </a:endParaRPr>
        </a:p>
      </dgm:t>
    </dgm:pt>
    <dgm:pt modelId="{05640AEB-C021-454B-8EE0-3C08A7394DAB}" type="parTrans" cxnId="{5EE7EA5F-6C63-49DF-8B70-B3CC2EBAB560}">
      <dgm:prSet/>
      <dgm:spPr/>
      <dgm:t>
        <a:bodyPr/>
        <a:lstStyle/>
        <a:p>
          <a:endParaRPr lang="en-US">
            <a:latin typeface="Times New Roman" panose="02020603050405020304" pitchFamily="18" charset="0"/>
            <a:cs typeface="Times New Roman" panose="02020603050405020304" pitchFamily="18" charset="0"/>
          </a:endParaRPr>
        </a:p>
      </dgm:t>
    </dgm:pt>
    <dgm:pt modelId="{558E9147-A7ED-4A03-85DA-9CF54FC34DA6}" type="sibTrans" cxnId="{5EE7EA5F-6C63-49DF-8B70-B3CC2EBAB560}">
      <dgm:prSet/>
      <dgm:spPr/>
      <dgm:t>
        <a:bodyPr/>
        <a:lstStyle/>
        <a:p>
          <a:endParaRPr lang="en-US">
            <a:latin typeface="Times New Roman" panose="02020603050405020304" pitchFamily="18" charset="0"/>
            <a:cs typeface="Times New Roman" panose="02020603050405020304" pitchFamily="18" charset="0"/>
          </a:endParaRPr>
        </a:p>
      </dgm:t>
    </dgm:pt>
    <dgm:pt modelId="{BEB2B726-148F-489C-A32E-2E5D4FFD7EC1}">
      <dgm:prSet phldrT="[Text]" custT="1"/>
      <dgm:spPr/>
      <dgm:t>
        <a:bodyPr/>
        <a:lstStyle/>
        <a:p>
          <a:r>
            <a:rPr lang="en-US" sz="2000">
              <a:latin typeface="Times New Roman" panose="02020603050405020304" pitchFamily="18" charset="0"/>
              <a:cs typeface="Times New Roman" panose="02020603050405020304" pitchFamily="18" charset="0"/>
            </a:rPr>
            <a:t>C</a:t>
          </a:r>
          <a:r>
            <a:rPr lang="vi-VN" sz="2000">
              <a:latin typeface="Times New Roman" panose="02020603050405020304" pitchFamily="18" charset="0"/>
              <a:cs typeface="Times New Roman" panose="02020603050405020304" pitchFamily="18" charset="0"/>
            </a:rPr>
            <a:t>ấu trúc trang Web</a:t>
          </a:r>
          <a:endParaRPr lang="en-US" sz="2000">
            <a:latin typeface="Times New Roman" panose="02020603050405020304" pitchFamily="18" charset="0"/>
            <a:cs typeface="Times New Roman" panose="02020603050405020304" pitchFamily="18" charset="0"/>
          </a:endParaRPr>
        </a:p>
      </dgm:t>
    </dgm:pt>
    <dgm:pt modelId="{AD825D10-16C6-403C-81D3-5326A44744D9}" type="parTrans" cxnId="{685F00C7-A018-4FFE-9C02-991AB986B535}">
      <dgm:prSet/>
      <dgm:spPr/>
      <dgm:t>
        <a:bodyPr/>
        <a:lstStyle/>
        <a:p>
          <a:endParaRPr lang="en-US">
            <a:latin typeface="Times New Roman" panose="02020603050405020304" pitchFamily="18" charset="0"/>
            <a:cs typeface="Times New Roman" panose="02020603050405020304" pitchFamily="18" charset="0"/>
          </a:endParaRPr>
        </a:p>
      </dgm:t>
    </dgm:pt>
    <dgm:pt modelId="{B9E43753-2F9E-4C1F-B539-A0F9FF85BF05}" type="sibTrans" cxnId="{685F00C7-A018-4FFE-9C02-991AB986B535}">
      <dgm:prSet/>
      <dgm:spPr/>
      <dgm:t>
        <a:bodyPr/>
        <a:lstStyle/>
        <a:p>
          <a:endParaRPr lang="en-US">
            <a:latin typeface="Times New Roman" panose="02020603050405020304" pitchFamily="18" charset="0"/>
            <a:cs typeface="Times New Roman" panose="02020603050405020304" pitchFamily="18" charset="0"/>
          </a:endParaRPr>
        </a:p>
      </dgm:t>
    </dgm:pt>
    <dgm:pt modelId="{68B67B8B-732A-4ED1-9F02-F14B2D35AA35}">
      <dgm:prSet phldrT="[Text]" custT="1"/>
      <dgm:spPr/>
      <dgm:t>
        <a:bodyPr/>
        <a:lstStyle/>
        <a:p>
          <a:r>
            <a:rPr lang="en-US" sz="2000">
              <a:latin typeface="Times New Roman" panose="02020603050405020304" pitchFamily="18" charset="0"/>
              <a:cs typeface="Times New Roman" panose="02020603050405020304" pitchFamily="18" charset="0"/>
            </a:rPr>
            <a:t>G</a:t>
          </a:r>
          <a:r>
            <a:rPr lang="vi-VN" sz="2000">
              <a:latin typeface="Times New Roman" panose="02020603050405020304" pitchFamily="18" charset="0"/>
              <a:cs typeface="Times New Roman" panose="02020603050405020304" pitchFamily="18" charset="0"/>
            </a:rPr>
            <a:t>ỡ lỗi HTML</a:t>
          </a:r>
          <a:endParaRPr lang="en-US" sz="2000">
            <a:latin typeface="Times New Roman" panose="02020603050405020304" pitchFamily="18" charset="0"/>
            <a:cs typeface="Times New Roman" panose="02020603050405020304" pitchFamily="18" charset="0"/>
          </a:endParaRPr>
        </a:p>
      </dgm:t>
    </dgm:pt>
    <dgm:pt modelId="{27C45143-8883-4C31-804F-737BD6057188}" type="parTrans" cxnId="{59A88E40-5528-413C-83FD-B6C974629E48}">
      <dgm:prSet/>
      <dgm:spPr/>
      <dgm:t>
        <a:bodyPr/>
        <a:lstStyle/>
        <a:p>
          <a:endParaRPr lang="en-US">
            <a:latin typeface="Times New Roman" panose="02020603050405020304" pitchFamily="18" charset="0"/>
            <a:cs typeface="Times New Roman" panose="02020603050405020304" pitchFamily="18" charset="0"/>
          </a:endParaRPr>
        </a:p>
      </dgm:t>
    </dgm:pt>
    <dgm:pt modelId="{260E79DC-F845-43C4-849F-4C368474DA86}" type="sibTrans" cxnId="{59A88E40-5528-413C-83FD-B6C974629E48}">
      <dgm:prSet/>
      <dgm:spPr/>
      <dgm:t>
        <a:bodyPr/>
        <a:lstStyle/>
        <a:p>
          <a:endParaRPr lang="en-US">
            <a:latin typeface="Times New Roman" panose="02020603050405020304" pitchFamily="18" charset="0"/>
            <a:cs typeface="Times New Roman" panose="02020603050405020304" pitchFamily="18" charset="0"/>
          </a:endParaRPr>
        </a:p>
      </dgm:t>
    </dgm:pt>
    <dgm:pt modelId="{E4301668-38DD-43E1-84C2-74AB031D4CFE}" type="pres">
      <dgm:prSet presAssocID="{0759A36C-2629-43A1-867A-8CC819ECDA74}" presName="Name0" presStyleCnt="0">
        <dgm:presLayoutVars>
          <dgm:chMax val="7"/>
          <dgm:chPref val="7"/>
          <dgm:dir/>
          <dgm:animLvl val="lvl"/>
        </dgm:presLayoutVars>
      </dgm:prSet>
      <dgm:spPr/>
    </dgm:pt>
    <dgm:pt modelId="{6978E6C8-2FB9-4980-A8FE-F5D4115849B8}" type="pres">
      <dgm:prSet presAssocID="{D9F4B79D-2919-4DAB-AD4D-A71CB0DED5F5}" presName="Accent1" presStyleCnt="0"/>
      <dgm:spPr/>
    </dgm:pt>
    <dgm:pt modelId="{FBD13BC2-347F-4ACB-9C5A-23D3AEA9773C}" type="pres">
      <dgm:prSet presAssocID="{D9F4B79D-2919-4DAB-AD4D-A71CB0DED5F5}" presName="Accent" presStyleLbl="node1" presStyleIdx="0" presStyleCnt="2"/>
      <dgm:spPr/>
    </dgm:pt>
    <dgm:pt modelId="{2F417B43-4D96-4297-AA6D-6D8013388834}" type="pres">
      <dgm:prSet presAssocID="{D9F4B79D-2919-4DAB-AD4D-A71CB0DED5F5}" presName="Child1" presStyleLbl="revTx" presStyleIdx="0" presStyleCnt="4" custScaleX="273142" custLinFactNeighborX="83849">
        <dgm:presLayoutVars>
          <dgm:chMax val="0"/>
          <dgm:chPref val="0"/>
          <dgm:bulletEnabled val="1"/>
        </dgm:presLayoutVars>
      </dgm:prSet>
      <dgm:spPr/>
    </dgm:pt>
    <dgm:pt modelId="{9218E699-2747-4A3B-9BE6-77F8F157FD8F}" type="pres">
      <dgm:prSet presAssocID="{D9F4B79D-2919-4DAB-AD4D-A71CB0DED5F5}" presName="Parent1" presStyleLbl="revTx" presStyleIdx="1" presStyleCnt="4">
        <dgm:presLayoutVars>
          <dgm:chMax val="1"/>
          <dgm:chPref val="1"/>
          <dgm:bulletEnabled val="1"/>
        </dgm:presLayoutVars>
      </dgm:prSet>
      <dgm:spPr/>
    </dgm:pt>
    <dgm:pt modelId="{0056BC3B-BBC7-4B72-A398-0F9E9DB73591}" type="pres">
      <dgm:prSet presAssocID="{CB2E3BDD-32FB-4EC7-A807-0DB9C5887634}" presName="Accent2" presStyleCnt="0"/>
      <dgm:spPr/>
    </dgm:pt>
    <dgm:pt modelId="{D4C9E262-88E9-44B5-9BDF-2C7ABA7651F6}" type="pres">
      <dgm:prSet presAssocID="{CB2E3BDD-32FB-4EC7-A807-0DB9C5887634}" presName="Accent" presStyleLbl="node1" presStyleIdx="1" presStyleCnt="2"/>
      <dgm:spPr/>
    </dgm:pt>
    <dgm:pt modelId="{25613B4C-40C1-45DE-BDD3-D3FC866D8A16}" type="pres">
      <dgm:prSet presAssocID="{CB2E3BDD-32FB-4EC7-A807-0DB9C5887634}" presName="Child2" presStyleLbl="revTx" presStyleIdx="2" presStyleCnt="4" custScaleX="273142" custLinFactNeighborX="83849">
        <dgm:presLayoutVars>
          <dgm:chMax val="0"/>
          <dgm:chPref val="0"/>
          <dgm:bulletEnabled val="1"/>
        </dgm:presLayoutVars>
      </dgm:prSet>
      <dgm:spPr/>
    </dgm:pt>
    <dgm:pt modelId="{FAB2C76A-518F-4AAC-90F6-A646DB7D2015}" type="pres">
      <dgm:prSet presAssocID="{CB2E3BDD-32FB-4EC7-A807-0DB9C5887634}" presName="Parent2" presStyleLbl="revTx" presStyleIdx="3" presStyleCnt="4">
        <dgm:presLayoutVars>
          <dgm:chMax val="1"/>
          <dgm:chPref val="1"/>
          <dgm:bulletEnabled val="1"/>
        </dgm:presLayoutVars>
      </dgm:prSet>
      <dgm:spPr/>
    </dgm:pt>
  </dgm:ptLst>
  <dgm:cxnLst>
    <dgm:cxn modelId="{6BBD5104-BD8D-42E1-90AB-7A6B5F237039}" type="presOf" srcId="{D9F4B79D-2919-4DAB-AD4D-A71CB0DED5F5}" destId="{9218E699-2747-4A3B-9BE6-77F8F157FD8F}" srcOrd="0" destOrd="0" presId="urn:microsoft.com/office/officeart/2009/layout/CircleArrowProcess"/>
    <dgm:cxn modelId="{10D4B60C-FF07-4EA5-9FF9-A1C2A403099E}" srcId="{D9F4B79D-2919-4DAB-AD4D-A71CB0DED5F5}" destId="{D3864A44-AC6B-4178-BFE5-C877AAB883E7}" srcOrd="1" destOrd="0" parTransId="{6AE14B66-F450-4EA6-BB06-FC97EAF82D8C}" sibTransId="{18B7EB37-953D-4CF7-8F69-D0349E197682}"/>
    <dgm:cxn modelId="{59A88E40-5528-413C-83FD-B6C974629E48}" srcId="{D9F4B79D-2919-4DAB-AD4D-A71CB0DED5F5}" destId="{68B67B8B-732A-4ED1-9F02-F14B2D35AA35}" srcOrd="4" destOrd="0" parTransId="{27C45143-8883-4C31-804F-737BD6057188}" sibTransId="{260E79DC-F845-43C4-849F-4C368474DA86}"/>
    <dgm:cxn modelId="{D011C846-61F3-4932-B87E-AE99C1C66C96}" srcId="{0759A36C-2629-43A1-867A-8CC819ECDA74}" destId="{D9F4B79D-2919-4DAB-AD4D-A71CB0DED5F5}" srcOrd="0" destOrd="0" parTransId="{26E18C2A-C3E2-4B93-A48C-255D67B59743}" sibTransId="{489EBA28-CE0B-46A3-BBC8-A7A7E77CAC71}"/>
    <dgm:cxn modelId="{5EE7EA5F-6C63-49DF-8B70-B3CC2EBAB560}" srcId="{D9F4B79D-2919-4DAB-AD4D-A71CB0DED5F5}" destId="{59F5778B-9F20-4E7A-9D02-C6CD8AB10B50}" srcOrd="2" destOrd="0" parTransId="{05640AEB-C021-454B-8EE0-3C08A7394DAB}" sibTransId="{558E9147-A7ED-4A03-85DA-9CF54FC34DA6}"/>
    <dgm:cxn modelId="{4F1D4A6B-3ABF-4A1E-9FDF-6665B3264895}" type="presOf" srcId="{D3864A44-AC6B-4178-BFE5-C877AAB883E7}" destId="{2F417B43-4D96-4297-AA6D-6D8013388834}" srcOrd="0" destOrd="1" presId="urn:microsoft.com/office/officeart/2009/layout/CircleArrowProcess"/>
    <dgm:cxn modelId="{20B68A6F-1A99-4954-9C35-A494453CE46A}" srcId="{CB2E3BDD-32FB-4EC7-A807-0DB9C5887634}" destId="{47531A19-F630-4159-B223-5525FACCF159}" srcOrd="1" destOrd="0" parTransId="{0476F874-CFC2-45A8-A8D5-FF23137F5596}" sibTransId="{CAA504A5-6A68-42F1-8ECC-4B89B87C0736}"/>
    <dgm:cxn modelId="{6380D977-3ED2-4EFE-B7C7-96F76EFC1E47}" type="presOf" srcId="{0759A36C-2629-43A1-867A-8CC819ECDA74}" destId="{E4301668-38DD-43E1-84C2-74AB031D4CFE}" srcOrd="0" destOrd="0" presId="urn:microsoft.com/office/officeart/2009/layout/CircleArrowProcess"/>
    <dgm:cxn modelId="{FFE53C88-4FE9-447A-842F-3F9147CDBA90}" type="presOf" srcId="{81323412-FACD-479D-8990-93EBD3F402A4}" destId="{25613B4C-40C1-45DE-BDD3-D3FC866D8A16}" srcOrd="0" destOrd="0" presId="urn:microsoft.com/office/officeart/2009/layout/CircleArrowProcess"/>
    <dgm:cxn modelId="{819E5C9C-20BD-49E3-8491-D6D50541BF8B}" type="presOf" srcId="{4C19A1A5-D80B-4C49-A0C9-61A1C17E39C6}" destId="{2F417B43-4D96-4297-AA6D-6D8013388834}" srcOrd="0" destOrd="0" presId="urn:microsoft.com/office/officeart/2009/layout/CircleArrowProcess"/>
    <dgm:cxn modelId="{912474AD-CF3B-41AA-A990-AB1F499A4E62}" type="presOf" srcId="{47531A19-F630-4159-B223-5525FACCF159}" destId="{25613B4C-40C1-45DE-BDD3-D3FC866D8A16}" srcOrd="0" destOrd="1" presId="urn:microsoft.com/office/officeart/2009/layout/CircleArrowProcess"/>
    <dgm:cxn modelId="{D99D4BB0-1C1F-4F67-B3AF-7229E78719A6}" srcId="{D9F4B79D-2919-4DAB-AD4D-A71CB0DED5F5}" destId="{4C19A1A5-D80B-4C49-A0C9-61A1C17E39C6}" srcOrd="0" destOrd="0" parTransId="{A4CA63EE-1FDD-4B7E-9D79-D74CF52B097A}" sibTransId="{60A16D7D-DC92-4506-8B56-690BEE98A55F}"/>
    <dgm:cxn modelId="{23D76BBF-F811-432E-91A7-BF6FB2E84D75}" type="presOf" srcId="{59F5778B-9F20-4E7A-9D02-C6CD8AB10B50}" destId="{2F417B43-4D96-4297-AA6D-6D8013388834}" srcOrd="0" destOrd="2" presId="urn:microsoft.com/office/officeart/2009/layout/CircleArrowProcess"/>
    <dgm:cxn modelId="{9F416DC6-7037-420B-8E41-6EDE350E630D}" type="presOf" srcId="{BEB2B726-148F-489C-A32E-2E5D4FFD7EC1}" destId="{2F417B43-4D96-4297-AA6D-6D8013388834}" srcOrd="0" destOrd="3" presId="urn:microsoft.com/office/officeart/2009/layout/CircleArrowProcess"/>
    <dgm:cxn modelId="{685F00C7-A018-4FFE-9C02-991AB986B535}" srcId="{D9F4B79D-2919-4DAB-AD4D-A71CB0DED5F5}" destId="{BEB2B726-148F-489C-A32E-2E5D4FFD7EC1}" srcOrd="3" destOrd="0" parTransId="{AD825D10-16C6-403C-81D3-5326A44744D9}" sibTransId="{B9E43753-2F9E-4C1F-B539-A0F9FF85BF05}"/>
    <dgm:cxn modelId="{8AED69CC-7B16-4269-A1EC-C6D0A3A15345}" srcId="{0759A36C-2629-43A1-867A-8CC819ECDA74}" destId="{CB2E3BDD-32FB-4EC7-A807-0DB9C5887634}" srcOrd="1" destOrd="0" parTransId="{C27498C4-1530-4A3B-9E46-D96ACB1B38A0}" sibTransId="{9A470343-35A8-4292-8046-64974E1A5331}"/>
    <dgm:cxn modelId="{BCDD76D3-9209-4163-AE8D-9A041C81EF4C}" type="presOf" srcId="{CB2E3BDD-32FB-4EC7-A807-0DB9C5887634}" destId="{FAB2C76A-518F-4AAC-90F6-A646DB7D2015}" srcOrd="0" destOrd="0" presId="urn:microsoft.com/office/officeart/2009/layout/CircleArrowProcess"/>
    <dgm:cxn modelId="{68DF01F4-9FEB-48E8-BC0B-F2EA77E4A51F}" srcId="{CB2E3BDD-32FB-4EC7-A807-0DB9C5887634}" destId="{81323412-FACD-479D-8990-93EBD3F402A4}" srcOrd="0" destOrd="0" parTransId="{F3D61F34-BC26-48AC-B779-4CE79C2BFF25}" sibTransId="{61908C5F-4A7C-41B0-91B5-220D5074D0B1}"/>
    <dgm:cxn modelId="{CD200AF8-1995-4FD3-AA86-327E7B7B06AC}" type="presOf" srcId="{68B67B8B-732A-4ED1-9F02-F14B2D35AA35}" destId="{2F417B43-4D96-4297-AA6D-6D8013388834}" srcOrd="0" destOrd="4" presId="urn:microsoft.com/office/officeart/2009/layout/CircleArrowProcess"/>
    <dgm:cxn modelId="{19E7A722-0028-43CE-B222-D8D5B0B3AB28}" type="presParOf" srcId="{E4301668-38DD-43E1-84C2-74AB031D4CFE}" destId="{6978E6C8-2FB9-4980-A8FE-F5D4115849B8}" srcOrd="0" destOrd="0" presId="urn:microsoft.com/office/officeart/2009/layout/CircleArrowProcess"/>
    <dgm:cxn modelId="{DAF57E8C-097E-4E16-8F68-5ACDBA9E912F}" type="presParOf" srcId="{6978E6C8-2FB9-4980-A8FE-F5D4115849B8}" destId="{FBD13BC2-347F-4ACB-9C5A-23D3AEA9773C}" srcOrd="0" destOrd="0" presId="urn:microsoft.com/office/officeart/2009/layout/CircleArrowProcess"/>
    <dgm:cxn modelId="{BCFF4061-C746-411F-9DF6-C4F1F041A2CA}" type="presParOf" srcId="{E4301668-38DD-43E1-84C2-74AB031D4CFE}" destId="{2F417B43-4D96-4297-AA6D-6D8013388834}" srcOrd="1" destOrd="0" presId="urn:microsoft.com/office/officeart/2009/layout/CircleArrowProcess"/>
    <dgm:cxn modelId="{84BAE430-3154-4097-B94A-693EC2987A7E}" type="presParOf" srcId="{E4301668-38DD-43E1-84C2-74AB031D4CFE}" destId="{9218E699-2747-4A3B-9BE6-77F8F157FD8F}" srcOrd="2" destOrd="0" presId="urn:microsoft.com/office/officeart/2009/layout/CircleArrowProcess"/>
    <dgm:cxn modelId="{06BB7D35-B2A5-41E5-BED4-96028E00B4DA}" type="presParOf" srcId="{E4301668-38DD-43E1-84C2-74AB031D4CFE}" destId="{0056BC3B-BBC7-4B72-A398-0F9E9DB73591}" srcOrd="3" destOrd="0" presId="urn:microsoft.com/office/officeart/2009/layout/CircleArrowProcess"/>
    <dgm:cxn modelId="{01564F02-5ACC-479A-9282-A78DE3E0D2CB}" type="presParOf" srcId="{0056BC3B-BBC7-4B72-A398-0F9E9DB73591}" destId="{D4C9E262-88E9-44B5-9BDF-2C7ABA7651F6}" srcOrd="0" destOrd="0" presId="urn:microsoft.com/office/officeart/2009/layout/CircleArrowProcess"/>
    <dgm:cxn modelId="{C89B8998-B3B8-4CAC-AFD8-0123BD9C87C9}" type="presParOf" srcId="{E4301668-38DD-43E1-84C2-74AB031D4CFE}" destId="{25613B4C-40C1-45DE-BDD3-D3FC866D8A16}" srcOrd="4" destOrd="0" presId="urn:microsoft.com/office/officeart/2009/layout/CircleArrowProcess"/>
    <dgm:cxn modelId="{B9351894-B414-452D-9B99-DF18AD2730AE}" type="presParOf" srcId="{E4301668-38DD-43E1-84C2-74AB031D4CFE}" destId="{FAB2C76A-518F-4AAC-90F6-A646DB7D2015}"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5CF61-09ED-44E2-BCF0-0303151D3C4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9161F5F-415A-48E8-925C-4E2FEA73CF45}">
      <dgm:prSet phldrT="[Text]"/>
      <dgm:spPr/>
      <dgm:t>
        <a:bodyPr/>
        <a:lstStyle/>
        <a:p>
          <a:r>
            <a:rPr lang="en-US">
              <a:latin typeface="Times New Roman" panose="02020603050405020304" pitchFamily="18" charset="0"/>
              <a:cs typeface="Times New Roman" panose="02020603050405020304" pitchFamily="18" charset="0"/>
            </a:rPr>
            <a:t>Phần tử cấp khối </a:t>
          </a:r>
        </a:p>
      </dgm:t>
    </dgm:pt>
    <dgm:pt modelId="{DC1928D1-6D89-43A6-BE66-73A8316793A9}" type="parTrans" cxnId="{FEE68337-8160-4CA1-A190-87196E62DC8B}">
      <dgm:prSet/>
      <dgm:spPr/>
      <dgm:t>
        <a:bodyPr/>
        <a:lstStyle/>
        <a:p>
          <a:endParaRPr lang="en-US">
            <a:latin typeface="Times New Roman" panose="02020603050405020304" pitchFamily="18" charset="0"/>
            <a:cs typeface="Times New Roman" panose="02020603050405020304" pitchFamily="18" charset="0"/>
          </a:endParaRPr>
        </a:p>
      </dgm:t>
    </dgm:pt>
    <dgm:pt modelId="{994F4F1C-BDFF-4B62-B5F9-0FCD9E5B0402}" type="sibTrans" cxnId="{FEE68337-8160-4CA1-A190-87196E62DC8B}">
      <dgm:prSet/>
      <dgm:spPr/>
      <dgm:t>
        <a:bodyPr/>
        <a:lstStyle/>
        <a:p>
          <a:endParaRPr lang="en-US">
            <a:latin typeface="Times New Roman" panose="02020603050405020304" pitchFamily="18" charset="0"/>
            <a:cs typeface="Times New Roman" panose="02020603050405020304" pitchFamily="18" charset="0"/>
          </a:endParaRPr>
        </a:p>
      </dgm:t>
    </dgm:pt>
    <dgm:pt modelId="{8002751A-61C5-43F9-9CD2-03651ED2C4FC}">
      <dgm:prSet phldrT="[Text]"/>
      <dgm:spPr/>
      <dgm:t>
        <a:bodyPr/>
        <a:lstStyle/>
        <a:p>
          <a:r>
            <a:rPr lang="en-US">
              <a:latin typeface="Times New Roman" panose="02020603050405020304" pitchFamily="18" charset="0"/>
              <a:cs typeface="Times New Roman" panose="02020603050405020304" pitchFamily="18" charset="0"/>
            </a:rPr>
            <a:t>Tạo thành một khối hiển thị trên một trang.</a:t>
          </a:r>
        </a:p>
      </dgm:t>
    </dgm:pt>
    <dgm:pt modelId="{8835EA71-AEAB-4300-9EB2-C30CEF953DC0}" type="parTrans" cxnId="{5598403D-52A6-4677-A319-C17F9064E6AB}">
      <dgm:prSet/>
      <dgm:spPr/>
      <dgm:t>
        <a:bodyPr/>
        <a:lstStyle/>
        <a:p>
          <a:endParaRPr lang="en-US">
            <a:latin typeface="Times New Roman" panose="02020603050405020304" pitchFamily="18" charset="0"/>
            <a:cs typeface="Times New Roman" panose="02020603050405020304" pitchFamily="18" charset="0"/>
          </a:endParaRPr>
        </a:p>
      </dgm:t>
    </dgm:pt>
    <dgm:pt modelId="{0AF10DD7-3DE5-4C7A-B035-DF43E42C1C8F}" type="sibTrans" cxnId="{5598403D-52A6-4677-A319-C17F9064E6AB}">
      <dgm:prSet/>
      <dgm:spPr/>
      <dgm:t>
        <a:bodyPr/>
        <a:lstStyle/>
        <a:p>
          <a:endParaRPr lang="en-US">
            <a:latin typeface="Times New Roman" panose="02020603050405020304" pitchFamily="18" charset="0"/>
            <a:cs typeface="Times New Roman" panose="02020603050405020304" pitchFamily="18" charset="0"/>
          </a:endParaRPr>
        </a:p>
      </dgm:t>
    </dgm:pt>
    <dgm:pt modelId="{A4487693-7E6C-41A4-857A-662FB5545631}">
      <dgm:prSet phldrT="[Text]"/>
      <dgm:spPr/>
      <dgm:t>
        <a:bodyPr/>
        <a:lstStyle/>
        <a:p>
          <a:r>
            <a:rPr lang="en-US">
              <a:latin typeface="Times New Roman" panose="02020603050405020304" pitchFamily="18" charset="0"/>
              <a:cs typeface="Times New Roman" panose="02020603050405020304" pitchFamily="18" charset="0"/>
            </a:rPr>
            <a:t>Phần tử nội tuyến</a:t>
          </a:r>
        </a:p>
      </dgm:t>
    </dgm:pt>
    <dgm:pt modelId="{6C2E5435-0A28-49D1-939B-035623ED07C8}" type="parTrans" cxnId="{AEEBCC60-ED70-4D85-B57C-F153EF6500A0}">
      <dgm:prSet/>
      <dgm:spPr/>
      <dgm:t>
        <a:bodyPr/>
        <a:lstStyle/>
        <a:p>
          <a:endParaRPr lang="en-US">
            <a:latin typeface="Times New Roman" panose="02020603050405020304" pitchFamily="18" charset="0"/>
            <a:cs typeface="Times New Roman" panose="02020603050405020304" pitchFamily="18" charset="0"/>
          </a:endParaRPr>
        </a:p>
      </dgm:t>
    </dgm:pt>
    <dgm:pt modelId="{A8CD3AA4-3A3D-4B1A-B600-C88892B684D5}" type="sibTrans" cxnId="{AEEBCC60-ED70-4D85-B57C-F153EF6500A0}">
      <dgm:prSet/>
      <dgm:spPr/>
      <dgm:t>
        <a:bodyPr/>
        <a:lstStyle/>
        <a:p>
          <a:endParaRPr lang="en-US">
            <a:latin typeface="Times New Roman" panose="02020603050405020304" pitchFamily="18" charset="0"/>
            <a:cs typeface="Times New Roman" panose="02020603050405020304" pitchFamily="18" charset="0"/>
          </a:endParaRPr>
        </a:p>
      </dgm:t>
    </dgm:pt>
    <dgm:pt modelId="{ACCE0FB9-4EC9-4439-8D34-CA5FAD8960F8}">
      <dgm:prSet phldrT="[Text]"/>
      <dgm:spPr/>
      <dgm:t>
        <a:bodyPr/>
        <a:lstStyle/>
        <a:p>
          <a:r>
            <a:rPr lang="en-US">
              <a:latin typeface="Times New Roman" panose="02020603050405020304" pitchFamily="18" charset="0"/>
              <a:cs typeface="Times New Roman" panose="02020603050405020304" pitchFamily="18" charset="0"/>
            </a:rPr>
            <a:t>Đ</a:t>
          </a:r>
          <a:r>
            <a:rPr lang="vi-VN">
              <a:latin typeface="Times New Roman" panose="02020603050405020304" pitchFamily="18" charset="0"/>
              <a:cs typeface="Times New Roman" panose="02020603050405020304" pitchFamily="18" charset="0"/>
            </a:rPr>
            <a:t>ược chứa trong các phần tử cấp khối</a:t>
          </a:r>
          <a:r>
            <a:rPr lang="en-US">
              <a:latin typeface="Times New Roman" panose="02020603050405020304" pitchFamily="18" charset="0"/>
              <a:cs typeface="Times New Roman" panose="02020603050405020304" pitchFamily="18" charset="0"/>
            </a:rPr>
            <a:t>.</a:t>
          </a:r>
        </a:p>
      </dgm:t>
    </dgm:pt>
    <dgm:pt modelId="{6BA0195F-9296-4644-92F4-DB1FEEAB9BCD}" type="parTrans" cxnId="{0FC8804E-64C4-4137-B077-D8DB8233F4C2}">
      <dgm:prSet/>
      <dgm:spPr/>
      <dgm:t>
        <a:bodyPr/>
        <a:lstStyle/>
        <a:p>
          <a:endParaRPr lang="en-US">
            <a:latin typeface="Times New Roman" panose="02020603050405020304" pitchFamily="18" charset="0"/>
            <a:cs typeface="Times New Roman" panose="02020603050405020304" pitchFamily="18" charset="0"/>
          </a:endParaRPr>
        </a:p>
      </dgm:t>
    </dgm:pt>
    <dgm:pt modelId="{72ED6207-F4A8-41C3-981E-F22063AE2C21}" type="sibTrans" cxnId="{0FC8804E-64C4-4137-B077-D8DB8233F4C2}">
      <dgm:prSet/>
      <dgm:spPr/>
      <dgm:t>
        <a:bodyPr/>
        <a:lstStyle/>
        <a:p>
          <a:endParaRPr lang="en-US">
            <a:latin typeface="Times New Roman" panose="02020603050405020304" pitchFamily="18" charset="0"/>
            <a:cs typeface="Times New Roman" panose="02020603050405020304" pitchFamily="18" charset="0"/>
          </a:endParaRPr>
        </a:p>
      </dgm:t>
    </dgm:pt>
    <dgm:pt modelId="{B524850B-C525-4E94-8426-DDB04C1DD832}">
      <dgm:prSet phldrT="[Text]"/>
      <dgm:spPr/>
      <dgm:t>
        <a:bodyPr/>
        <a:lstStyle/>
        <a:p>
          <a:r>
            <a:rPr lang="vi-VN">
              <a:latin typeface="Times New Roman" panose="02020603050405020304" pitchFamily="18" charset="0"/>
              <a:cs typeface="Times New Roman" panose="02020603050405020304" pitchFamily="18" charset="0"/>
            </a:rPr>
            <a:t>Các phần tử cấp khối thường là các phần tử cấu trúc trên trang.</a:t>
          </a:r>
          <a:endParaRPr lang="en-US">
            <a:latin typeface="Times New Roman" panose="02020603050405020304" pitchFamily="18" charset="0"/>
            <a:cs typeface="Times New Roman" panose="02020603050405020304" pitchFamily="18" charset="0"/>
          </a:endParaRPr>
        </a:p>
      </dgm:t>
    </dgm:pt>
    <dgm:pt modelId="{B8CA6D11-C8BF-4699-AD27-F1AD921684E9}" type="parTrans" cxnId="{E2480912-D95B-44F8-A14F-9714D88811AB}">
      <dgm:prSet/>
      <dgm:spPr/>
      <dgm:t>
        <a:bodyPr/>
        <a:lstStyle/>
        <a:p>
          <a:endParaRPr lang="en-US">
            <a:latin typeface="Times New Roman" panose="02020603050405020304" pitchFamily="18" charset="0"/>
            <a:cs typeface="Times New Roman" panose="02020603050405020304" pitchFamily="18" charset="0"/>
          </a:endParaRPr>
        </a:p>
      </dgm:t>
    </dgm:pt>
    <dgm:pt modelId="{EF195704-5F72-49F6-AE44-35BDC25D907F}" type="sibTrans" cxnId="{E2480912-D95B-44F8-A14F-9714D88811AB}">
      <dgm:prSet/>
      <dgm:spPr/>
      <dgm:t>
        <a:bodyPr/>
        <a:lstStyle/>
        <a:p>
          <a:endParaRPr lang="en-US">
            <a:latin typeface="Times New Roman" panose="02020603050405020304" pitchFamily="18" charset="0"/>
            <a:cs typeface="Times New Roman" panose="02020603050405020304" pitchFamily="18" charset="0"/>
          </a:endParaRPr>
        </a:p>
      </dgm:t>
    </dgm:pt>
    <dgm:pt modelId="{9CD4FC0C-ADFE-42DD-8D85-EAB923E32C5B}">
      <dgm:prSet phldrT="[Text]"/>
      <dgm:spPr/>
      <dgm:t>
        <a:bodyPr/>
        <a:lstStyle/>
        <a:p>
          <a:r>
            <a:rPr lang="en-US">
              <a:latin typeface="Times New Roman" panose="02020603050405020304" pitchFamily="18" charset="0"/>
              <a:cs typeface="Times New Roman" panose="02020603050405020304" pitchFamily="18" charset="0"/>
            </a:rPr>
            <a:t>C</a:t>
          </a:r>
          <a:r>
            <a:rPr lang="vi-VN">
              <a:latin typeface="Times New Roman" panose="02020603050405020304" pitchFamily="18" charset="0"/>
              <a:cs typeface="Times New Roman" panose="02020603050405020304" pitchFamily="18" charset="0"/>
            </a:rPr>
            <a:t>hỉ bao quanh các phần nhỏ của nội dung tài liệu</a:t>
          </a:r>
          <a:r>
            <a:rPr lang="en-US">
              <a:latin typeface="Times New Roman" panose="02020603050405020304" pitchFamily="18" charset="0"/>
              <a:cs typeface="Times New Roman" panose="02020603050405020304" pitchFamily="18" charset="0"/>
            </a:rPr>
            <a:t>.</a:t>
          </a:r>
        </a:p>
      </dgm:t>
    </dgm:pt>
    <dgm:pt modelId="{A74889A5-206D-43B7-9C86-B248A56395D0}" type="parTrans" cxnId="{6D61AA26-39CC-427D-8BA5-4DBE4BA59417}">
      <dgm:prSet/>
      <dgm:spPr/>
      <dgm:t>
        <a:bodyPr/>
        <a:lstStyle/>
        <a:p>
          <a:endParaRPr lang="en-US">
            <a:latin typeface="Times New Roman" panose="02020603050405020304" pitchFamily="18" charset="0"/>
            <a:cs typeface="Times New Roman" panose="02020603050405020304" pitchFamily="18" charset="0"/>
          </a:endParaRPr>
        </a:p>
      </dgm:t>
    </dgm:pt>
    <dgm:pt modelId="{DFE0C529-F997-4DAE-B654-4712AB1007F0}" type="sibTrans" cxnId="{6D61AA26-39CC-427D-8BA5-4DBE4BA59417}">
      <dgm:prSet/>
      <dgm:spPr/>
      <dgm:t>
        <a:bodyPr/>
        <a:lstStyle/>
        <a:p>
          <a:endParaRPr lang="en-US">
            <a:latin typeface="Times New Roman" panose="02020603050405020304" pitchFamily="18" charset="0"/>
            <a:cs typeface="Times New Roman" panose="02020603050405020304" pitchFamily="18" charset="0"/>
          </a:endParaRPr>
        </a:p>
      </dgm:t>
    </dgm:pt>
    <dgm:pt modelId="{8BBB4E09-C1CF-4845-96EB-9DF426A7719E}" type="pres">
      <dgm:prSet presAssocID="{B125CF61-09ED-44E2-BCF0-0303151D3C47}" presName="Name0" presStyleCnt="0">
        <dgm:presLayoutVars>
          <dgm:dir/>
          <dgm:animLvl val="lvl"/>
          <dgm:resizeHandles val="exact"/>
        </dgm:presLayoutVars>
      </dgm:prSet>
      <dgm:spPr/>
    </dgm:pt>
    <dgm:pt modelId="{E7DC6885-CF89-49EB-B51F-D9BD530D7CC3}" type="pres">
      <dgm:prSet presAssocID="{B125CF61-09ED-44E2-BCF0-0303151D3C47}" presName="tSp" presStyleCnt="0"/>
      <dgm:spPr/>
    </dgm:pt>
    <dgm:pt modelId="{71333EAF-7A36-4DF2-A7D4-E1249ECEE139}" type="pres">
      <dgm:prSet presAssocID="{B125CF61-09ED-44E2-BCF0-0303151D3C47}" presName="bSp" presStyleCnt="0"/>
      <dgm:spPr/>
    </dgm:pt>
    <dgm:pt modelId="{E2F2668A-E754-4D29-AB4F-097D618E4028}" type="pres">
      <dgm:prSet presAssocID="{B125CF61-09ED-44E2-BCF0-0303151D3C47}" presName="process" presStyleCnt="0"/>
      <dgm:spPr/>
    </dgm:pt>
    <dgm:pt modelId="{B3B5A065-0D5F-4C0A-BE39-0D5DC4E6DAE4}" type="pres">
      <dgm:prSet presAssocID="{E9161F5F-415A-48E8-925C-4E2FEA73CF45}" presName="composite1" presStyleCnt="0"/>
      <dgm:spPr/>
    </dgm:pt>
    <dgm:pt modelId="{ECE1BA1D-B5F2-4868-B1E6-F4461C5FF7B8}" type="pres">
      <dgm:prSet presAssocID="{E9161F5F-415A-48E8-925C-4E2FEA73CF45}" presName="dummyNode1" presStyleLbl="node1" presStyleIdx="0" presStyleCnt="2"/>
      <dgm:spPr/>
    </dgm:pt>
    <dgm:pt modelId="{ADB379C6-9ADC-4825-8A75-8DBC0006CE35}" type="pres">
      <dgm:prSet presAssocID="{E9161F5F-415A-48E8-925C-4E2FEA73CF45}" presName="childNode1" presStyleLbl="bgAcc1" presStyleIdx="0" presStyleCnt="2">
        <dgm:presLayoutVars>
          <dgm:bulletEnabled val="1"/>
        </dgm:presLayoutVars>
      </dgm:prSet>
      <dgm:spPr/>
    </dgm:pt>
    <dgm:pt modelId="{6A2D263F-DB6A-495C-A1CB-A9C71E4AC571}" type="pres">
      <dgm:prSet presAssocID="{E9161F5F-415A-48E8-925C-4E2FEA73CF45}" presName="childNode1tx" presStyleLbl="bgAcc1" presStyleIdx="0" presStyleCnt="2">
        <dgm:presLayoutVars>
          <dgm:bulletEnabled val="1"/>
        </dgm:presLayoutVars>
      </dgm:prSet>
      <dgm:spPr/>
    </dgm:pt>
    <dgm:pt modelId="{AFBD8447-CA85-4CEB-86E5-EDA989CBD0FB}" type="pres">
      <dgm:prSet presAssocID="{E9161F5F-415A-48E8-925C-4E2FEA73CF45}" presName="parentNode1" presStyleLbl="node1" presStyleIdx="0" presStyleCnt="2">
        <dgm:presLayoutVars>
          <dgm:chMax val="1"/>
          <dgm:bulletEnabled val="1"/>
        </dgm:presLayoutVars>
      </dgm:prSet>
      <dgm:spPr/>
    </dgm:pt>
    <dgm:pt modelId="{4FC69B36-538B-43A3-882A-E590D5191FBF}" type="pres">
      <dgm:prSet presAssocID="{E9161F5F-415A-48E8-925C-4E2FEA73CF45}" presName="connSite1" presStyleCnt="0"/>
      <dgm:spPr/>
    </dgm:pt>
    <dgm:pt modelId="{CD91221F-9B59-4AFE-AA3F-F4C44BDEFDE4}" type="pres">
      <dgm:prSet presAssocID="{994F4F1C-BDFF-4B62-B5F9-0FCD9E5B0402}" presName="Name9" presStyleLbl="sibTrans2D1" presStyleIdx="0" presStyleCnt="1"/>
      <dgm:spPr/>
    </dgm:pt>
    <dgm:pt modelId="{7272C231-D634-4248-9E73-C8D93AAD1FE5}" type="pres">
      <dgm:prSet presAssocID="{A4487693-7E6C-41A4-857A-662FB5545631}" presName="composite2" presStyleCnt="0"/>
      <dgm:spPr/>
    </dgm:pt>
    <dgm:pt modelId="{D79E7028-ED97-41FD-9ABD-D8DC3A977862}" type="pres">
      <dgm:prSet presAssocID="{A4487693-7E6C-41A4-857A-662FB5545631}" presName="dummyNode2" presStyleLbl="node1" presStyleIdx="0" presStyleCnt="2"/>
      <dgm:spPr/>
    </dgm:pt>
    <dgm:pt modelId="{37F3655A-881A-432A-B7FF-E42880DCA268}" type="pres">
      <dgm:prSet presAssocID="{A4487693-7E6C-41A4-857A-662FB5545631}" presName="childNode2" presStyleLbl="bgAcc1" presStyleIdx="1" presStyleCnt="2">
        <dgm:presLayoutVars>
          <dgm:bulletEnabled val="1"/>
        </dgm:presLayoutVars>
      </dgm:prSet>
      <dgm:spPr/>
    </dgm:pt>
    <dgm:pt modelId="{6E6E032A-975C-4B3F-B525-D2A279381483}" type="pres">
      <dgm:prSet presAssocID="{A4487693-7E6C-41A4-857A-662FB5545631}" presName="childNode2tx" presStyleLbl="bgAcc1" presStyleIdx="1" presStyleCnt="2">
        <dgm:presLayoutVars>
          <dgm:bulletEnabled val="1"/>
        </dgm:presLayoutVars>
      </dgm:prSet>
      <dgm:spPr/>
    </dgm:pt>
    <dgm:pt modelId="{4BE5759B-43DA-4DE3-A914-8844840A6D50}" type="pres">
      <dgm:prSet presAssocID="{A4487693-7E6C-41A4-857A-662FB5545631}" presName="parentNode2" presStyleLbl="node1" presStyleIdx="1" presStyleCnt="2">
        <dgm:presLayoutVars>
          <dgm:chMax val="0"/>
          <dgm:bulletEnabled val="1"/>
        </dgm:presLayoutVars>
      </dgm:prSet>
      <dgm:spPr/>
    </dgm:pt>
    <dgm:pt modelId="{BBE2BC10-4599-4F10-B539-D539D8F7DED7}" type="pres">
      <dgm:prSet presAssocID="{A4487693-7E6C-41A4-857A-662FB5545631}" presName="connSite2" presStyleCnt="0"/>
      <dgm:spPr/>
    </dgm:pt>
  </dgm:ptLst>
  <dgm:cxnLst>
    <dgm:cxn modelId="{0AB7BE0B-8ACA-4B8C-AB96-51885FC6CBE8}" type="presOf" srcId="{8002751A-61C5-43F9-9CD2-03651ED2C4FC}" destId="{6A2D263F-DB6A-495C-A1CB-A9C71E4AC571}" srcOrd="1" destOrd="0" presId="urn:microsoft.com/office/officeart/2005/8/layout/hProcess4"/>
    <dgm:cxn modelId="{E2480912-D95B-44F8-A14F-9714D88811AB}" srcId="{E9161F5F-415A-48E8-925C-4E2FEA73CF45}" destId="{B524850B-C525-4E94-8426-DDB04C1DD832}" srcOrd="1" destOrd="0" parTransId="{B8CA6D11-C8BF-4699-AD27-F1AD921684E9}" sibTransId="{EF195704-5F72-49F6-AE44-35BDC25D907F}"/>
    <dgm:cxn modelId="{6D61AA26-39CC-427D-8BA5-4DBE4BA59417}" srcId="{A4487693-7E6C-41A4-857A-662FB5545631}" destId="{9CD4FC0C-ADFE-42DD-8D85-EAB923E32C5B}" srcOrd="1" destOrd="0" parTransId="{A74889A5-206D-43B7-9C86-B248A56395D0}" sibTransId="{DFE0C529-F997-4DAE-B654-4712AB1007F0}"/>
    <dgm:cxn modelId="{FEE68337-8160-4CA1-A190-87196E62DC8B}" srcId="{B125CF61-09ED-44E2-BCF0-0303151D3C47}" destId="{E9161F5F-415A-48E8-925C-4E2FEA73CF45}" srcOrd="0" destOrd="0" parTransId="{DC1928D1-6D89-43A6-BE66-73A8316793A9}" sibTransId="{994F4F1C-BDFF-4B62-B5F9-0FCD9E5B0402}"/>
    <dgm:cxn modelId="{26BCC03C-6E7B-4956-8322-BE34942A9483}" type="presOf" srcId="{A4487693-7E6C-41A4-857A-662FB5545631}" destId="{4BE5759B-43DA-4DE3-A914-8844840A6D50}" srcOrd="0" destOrd="0" presId="urn:microsoft.com/office/officeart/2005/8/layout/hProcess4"/>
    <dgm:cxn modelId="{5598403D-52A6-4677-A319-C17F9064E6AB}" srcId="{E9161F5F-415A-48E8-925C-4E2FEA73CF45}" destId="{8002751A-61C5-43F9-9CD2-03651ED2C4FC}" srcOrd="0" destOrd="0" parTransId="{8835EA71-AEAB-4300-9EB2-C30CEF953DC0}" sibTransId="{0AF10DD7-3DE5-4C7A-B035-DF43E42C1C8F}"/>
    <dgm:cxn modelId="{0FC8804E-64C4-4137-B077-D8DB8233F4C2}" srcId="{A4487693-7E6C-41A4-857A-662FB5545631}" destId="{ACCE0FB9-4EC9-4439-8D34-CA5FAD8960F8}" srcOrd="0" destOrd="0" parTransId="{6BA0195F-9296-4644-92F4-DB1FEEAB9BCD}" sibTransId="{72ED6207-F4A8-41C3-981E-F22063AE2C21}"/>
    <dgm:cxn modelId="{9A820754-4319-46D8-A551-3F5A12F9870A}" type="presOf" srcId="{8002751A-61C5-43F9-9CD2-03651ED2C4FC}" destId="{ADB379C6-9ADC-4825-8A75-8DBC0006CE35}" srcOrd="0" destOrd="0" presId="urn:microsoft.com/office/officeart/2005/8/layout/hProcess4"/>
    <dgm:cxn modelId="{AEEBCC60-ED70-4D85-B57C-F153EF6500A0}" srcId="{B125CF61-09ED-44E2-BCF0-0303151D3C47}" destId="{A4487693-7E6C-41A4-857A-662FB5545631}" srcOrd="1" destOrd="0" parTransId="{6C2E5435-0A28-49D1-939B-035623ED07C8}" sibTransId="{A8CD3AA4-3A3D-4B1A-B600-C88892B684D5}"/>
    <dgm:cxn modelId="{667F2667-BC49-4759-B408-7073CEEA1C02}" type="presOf" srcId="{ACCE0FB9-4EC9-4439-8D34-CA5FAD8960F8}" destId="{37F3655A-881A-432A-B7FF-E42880DCA268}" srcOrd="0" destOrd="0" presId="urn:microsoft.com/office/officeart/2005/8/layout/hProcess4"/>
    <dgm:cxn modelId="{3FA01796-5876-4EA9-928C-E70D48F2286B}" type="presOf" srcId="{ACCE0FB9-4EC9-4439-8D34-CA5FAD8960F8}" destId="{6E6E032A-975C-4B3F-B525-D2A279381483}" srcOrd="1" destOrd="0" presId="urn:microsoft.com/office/officeart/2005/8/layout/hProcess4"/>
    <dgm:cxn modelId="{9A5E4D96-AEAE-4959-AAF7-0AF3C5E9B608}" type="presOf" srcId="{B524850B-C525-4E94-8426-DDB04C1DD832}" destId="{6A2D263F-DB6A-495C-A1CB-A9C71E4AC571}" srcOrd="1" destOrd="1" presId="urn:microsoft.com/office/officeart/2005/8/layout/hProcess4"/>
    <dgm:cxn modelId="{CAA44E9B-3125-4851-8686-C34FE8823F06}" type="presOf" srcId="{9CD4FC0C-ADFE-42DD-8D85-EAB923E32C5B}" destId="{6E6E032A-975C-4B3F-B525-D2A279381483}" srcOrd="1" destOrd="1" presId="urn:microsoft.com/office/officeart/2005/8/layout/hProcess4"/>
    <dgm:cxn modelId="{5072AF9E-5A57-49CD-8FC5-00A6EB628CB0}" type="presOf" srcId="{B125CF61-09ED-44E2-BCF0-0303151D3C47}" destId="{8BBB4E09-C1CF-4845-96EB-9DF426A7719E}" srcOrd="0" destOrd="0" presId="urn:microsoft.com/office/officeart/2005/8/layout/hProcess4"/>
    <dgm:cxn modelId="{12B63DBE-51A1-449C-B189-AA64FF673FBF}" type="presOf" srcId="{9CD4FC0C-ADFE-42DD-8D85-EAB923E32C5B}" destId="{37F3655A-881A-432A-B7FF-E42880DCA268}" srcOrd="0" destOrd="1" presId="urn:microsoft.com/office/officeart/2005/8/layout/hProcess4"/>
    <dgm:cxn modelId="{EA5068C9-F9E5-4CA8-B450-33050F4EF601}" type="presOf" srcId="{B524850B-C525-4E94-8426-DDB04C1DD832}" destId="{ADB379C6-9ADC-4825-8A75-8DBC0006CE35}" srcOrd="0" destOrd="1" presId="urn:microsoft.com/office/officeart/2005/8/layout/hProcess4"/>
    <dgm:cxn modelId="{48DB1FEA-C230-41AD-9E76-FA7169C34767}" type="presOf" srcId="{E9161F5F-415A-48E8-925C-4E2FEA73CF45}" destId="{AFBD8447-CA85-4CEB-86E5-EDA989CBD0FB}" srcOrd="0" destOrd="0" presId="urn:microsoft.com/office/officeart/2005/8/layout/hProcess4"/>
    <dgm:cxn modelId="{80431DEC-7922-43C2-B8FE-75FE0B54AA92}" type="presOf" srcId="{994F4F1C-BDFF-4B62-B5F9-0FCD9E5B0402}" destId="{CD91221F-9B59-4AFE-AA3F-F4C44BDEFDE4}" srcOrd="0" destOrd="0" presId="urn:microsoft.com/office/officeart/2005/8/layout/hProcess4"/>
    <dgm:cxn modelId="{D3B9CE4C-B806-48ED-8BE3-E152944132B7}" type="presParOf" srcId="{8BBB4E09-C1CF-4845-96EB-9DF426A7719E}" destId="{E7DC6885-CF89-49EB-B51F-D9BD530D7CC3}" srcOrd="0" destOrd="0" presId="urn:microsoft.com/office/officeart/2005/8/layout/hProcess4"/>
    <dgm:cxn modelId="{41FDD4C1-5322-490E-972B-2739A1067753}" type="presParOf" srcId="{8BBB4E09-C1CF-4845-96EB-9DF426A7719E}" destId="{71333EAF-7A36-4DF2-A7D4-E1249ECEE139}" srcOrd="1" destOrd="0" presId="urn:microsoft.com/office/officeart/2005/8/layout/hProcess4"/>
    <dgm:cxn modelId="{8EB6B40C-3C02-4DB7-AB8A-9B45AD439DFA}" type="presParOf" srcId="{8BBB4E09-C1CF-4845-96EB-9DF426A7719E}" destId="{E2F2668A-E754-4D29-AB4F-097D618E4028}" srcOrd="2" destOrd="0" presId="urn:microsoft.com/office/officeart/2005/8/layout/hProcess4"/>
    <dgm:cxn modelId="{AD42E051-6FEE-442C-8525-4DE9DF4928B4}" type="presParOf" srcId="{E2F2668A-E754-4D29-AB4F-097D618E4028}" destId="{B3B5A065-0D5F-4C0A-BE39-0D5DC4E6DAE4}" srcOrd="0" destOrd="0" presId="urn:microsoft.com/office/officeart/2005/8/layout/hProcess4"/>
    <dgm:cxn modelId="{3D4D558D-3968-40EF-9B3F-FB1B166121C3}" type="presParOf" srcId="{B3B5A065-0D5F-4C0A-BE39-0D5DC4E6DAE4}" destId="{ECE1BA1D-B5F2-4868-B1E6-F4461C5FF7B8}" srcOrd="0" destOrd="0" presId="urn:microsoft.com/office/officeart/2005/8/layout/hProcess4"/>
    <dgm:cxn modelId="{DF1AEB2B-21A8-4155-9351-1D7EF10EBF1F}" type="presParOf" srcId="{B3B5A065-0D5F-4C0A-BE39-0D5DC4E6DAE4}" destId="{ADB379C6-9ADC-4825-8A75-8DBC0006CE35}" srcOrd="1" destOrd="0" presId="urn:microsoft.com/office/officeart/2005/8/layout/hProcess4"/>
    <dgm:cxn modelId="{8D8F655F-B80A-4FED-B4F8-FA100E80B6D7}" type="presParOf" srcId="{B3B5A065-0D5F-4C0A-BE39-0D5DC4E6DAE4}" destId="{6A2D263F-DB6A-495C-A1CB-A9C71E4AC571}" srcOrd="2" destOrd="0" presId="urn:microsoft.com/office/officeart/2005/8/layout/hProcess4"/>
    <dgm:cxn modelId="{9B727F9A-D96C-4E80-8C0E-2F3008F2D88E}" type="presParOf" srcId="{B3B5A065-0D5F-4C0A-BE39-0D5DC4E6DAE4}" destId="{AFBD8447-CA85-4CEB-86E5-EDA989CBD0FB}" srcOrd="3" destOrd="0" presId="urn:microsoft.com/office/officeart/2005/8/layout/hProcess4"/>
    <dgm:cxn modelId="{71156A08-7E1A-40B9-80FD-7D27E0CC2E8D}" type="presParOf" srcId="{B3B5A065-0D5F-4C0A-BE39-0D5DC4E6DAE4}" destId="{4FC69B36-538B-43A3-882A-E590D5191FBF}" srcOrd="4" destOrd="0" presId="urn:microsoft.com/office/officeart/2005/8/layout/hProcess4"/>
    <dgm:cxn modelId="{F21429D7-EF37-40D8-A34F-18B556855E3B}" type="presParOf" srcId="{E2F2668A-E754-4D29-AB4F-097D618E4028}" destId="{CD91221F-9B59-4AFE-AA3F-F4C44BDEFDE4}" srcOrd="1" destOrd="0" presId="urn:microsoft.com/office/officeart/2005/8/layout/hProcess4"/>
    <dgm:cxn modelId="{827E0EC9-28B6-4A97-874F-D41DC4686A9C}" type="presParOf" srcId="{E2F2668A-E754-4D29-AB4F-097D618E4028}" destId="{7272C231-D634-4248-9E73-C8D93AAD1FE5}" srcOrd="2" destOrd="0" presId="urn:microsoft.com/office/officeart/2005/8/layout/hProcess4"/>
    <dgm:cxn modelId="{9D33F141-C1FE-4C6E-A94B-15029DB47536}" type="presParOf" srcId="{7272C231-D634-4248-9E73-C8D93AAD1FE5}" destId="{D79E7028-ED97-41FD-9ABD-D8DC3A977862}" srcOrd="0" destOrd="0" presId="urn:microsoft.com/office/officeart/2005/8/layout/hProcess4"/>
    <dgm:cxn modelId="{86C2880A-FDD5-454F-9E19-8B9F6B2264E6}" type="presParOf" srcId="{7272C231-D634-4248-9E73-C8D93AAD1FE5}" destId="{37F3655A-881A-432A-B7FF-E42880DCA268}" srcOrd="1" destOrd="0" presId="urn:microsoft.com/office/officeart/2005/8/layout/hProcess4"/>
    <dgm:cxn modelId="{54301F78-8285-43DE-9D6A-711FAAE712C4}" type="presParOf" srcId="{7272C231-D634-4248-9E73-C8D93AAD1FE5}" destId="{6E6E032A-975C-4B3F-B525-D2A279381483}" srcOrd="2" destOrd="0" presId="urn:microsoft.com/office/officeart/2005/8/layout/hProcess4"/>
    <dgm:cxn modelId="{AF342E82-4582-4262-B482-0BE772E4F8AC}" type="presParOf" srcId="{7272C231-D634-4248-9E73-C8D93AAD1FE5}" destId="{4BE5759B-43DA-4DE3-A914-8844840A6D50}" srcOrd="3" destOrd="0" presId="urn:microsoft.com/office/officeart/2005/8/layout/hProcess4"/>
    <dgm:cxn modelId="{D289E7F2-D6C5-4F42-8936-33DFDEBB2E86}" type="presParOf" srcId="{7272C231-D634-4248-9E73-C8D93AAD1FE5}" destId="{BBE2BC10-4599-4F10-B539-D539D8F7DED7}"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B2D2CF-86C5-48D4-A1C9-B3AD735D20C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5ACBC52-8DCD-4D71-A346-817A2528235C}">
      <dgm:prSet phldrT="[Text]"/>
      <dgm:spPr/>
      <dgm:t>
        <a:bodyPr/>
        <a:lstStyle/>
        <a:p>
          <a:r>
            <a:rPr lang="vi-VN">
              <a:latin typeface="+mj-lt"/>
            </a:rPr>
            <a:t>Không phải tất cả các phần tử đều tuân theo mô hình của thẻ mở, nội dung và thẻ đóng.</a:t>
          </a:r>
          <a:endParaRPr lang="en-US">
            <a:latin typeface="+mj-lt"/>
          </a:endParaRPr>
        </a:p>
      </dgm:t>
    </dgm:pt>
    <dgm:pt modelId="{FEE7CCD4-714B-4FC3-AB92-CBF5A54BA890}" type="parTrans" cxnId="{37745756-10EC-4C02-A6C1-AA22C3911096}">
      <dgm:prSet/>
      <dgm:spPr/>
      <dgm:t>
        <a:bodyPr/>
        <a:lstStyle/>
        <a:p>
          <a:endParaRPr lang="en-US">
            <a:latin typeface="+mj-lt"/>
          </a:endParaRPr>
        </a:p>
      </dgm:t>
    </dgm:pt>
    <dgm:pt modelId="{EB6724DA-14E7-489F-B648-86EA53A6DF71}" type="sibTrans" cxnId="{37745756-10EC-4C02-A6C1-AA22C3911096}">
      <dgm:prSet/>
      <dgm:spPr/>
      <dgm:t>
        <a:bodyPr/>
        <a:lstStyle/>
        <a:p>
          <a:endParaRPr lang="en-US">
            <a:latin typeface="+mj-lt"/>
          </a:endParaRPr>
        </a:p>
      </dgm:t>
    </dgm:pt>
    <dgm:pt modelId="{A010F4D7-4DAC-4A66-BE6D-DDAB4EF62725}">
      <dgm:prSet phldrT="[Text]"/>
      <dgm:spPr/>
      <dgm:t>
        <a:bodyPr/>
        <a:lstStyle/>
        <a:p>
          <a:r>
            <a:rPr lang="vi-VN">
              <a:latin typeface="+mj-lt"/>
            </a:rPr>
            <a:t>Một số phần tử bao gồm một thẻ duy nhất, thường được sử dụng để chèn / nhúng nội dung nào đó vào tài liệu.</a:t>
          </a:r>
          <a:endParaRPr lang="en-US">
            <a:latin typeface="+mj-lt"/>
          </a:endParaRPr>
        </a:p>
      </dgm:t>
    </dgm:pt>
    <dgm:pt modelId="{DC6EB444-A957-46C1-9404-51B53B8C6CE3}" type="parTrans" cxnId="{777AEFBA-2719-4DB0-8496-A2B9E4B3F035}">
      <dgm:prSet/>
      <dgm:spPr/>
      <dgm:t>
        <a:bodyPr/>
        <a:lstStyle/>
        <a:p>
          <a:endParaRPr lang="en-US">
            <a:latin typeface="+mj-lt"/>
          </a:endParaRPr>
        </a:p>
      </dgm:t>
    </dgm:pt>
    <dgm:pt modelId="{E80EC12E-9FB3-4678-83DF-6E15CCC69B8A}" type="sibTrans" cxnId="{777AEFBA-2719-4DB0-8496-A2B9E4B3F035}">
      <dgm:prSet/>
      <dgm:spPr/>
      <dgm:t>
        <a:bodyPr/>
        <a:lstStyle/>
        <a:p>
          <a:endParaRPr lang="en-US">
            <a:latin typeface="+mj-lt"/>
          </a:endParaRPr>
        </a:p>
      </dgm:t>
    </dgm:pt>
    <dgm:pt modelId="{3A240A53-854C-433A-917B-0AC7D5268D18}" type="pres">
      <dgm:prSet presAssocID="{FFB2D2CF-86C5-48D4-A1C9-B3AD735D20CB}" presName="Name0" presStyleCnt="0">
        <dgm:presLayoutVars>
          <dgm:chMax val="7"/>
          <dgm:chPref val="7"/>
          <dgm:dir/>
        </dgm:presLayoutVars>
      </dgm:prSet>
      <dgm:spPr/>
    </dgm:pt>
    <dgm:pt modelId="{C8044117-2A9E-45A5-BF13-379D94E408C3}" type="pres">
      <dgm:prSet presAssocID="{FFB2D2CF-86C5-48D4-A1C9-B3AD735D20CB}" presName="Name1" presStyleCnt="0"/>
      <dgm:spPr/>
    </dgm:pt>
    <dgm:pt modelId="{FE2496AD-6AAF-40A8-B042-7EF7EE1BD68D}" type="pres">
      <dgm:prSet presAssocID="{FFB2D2CF-86C5-48D4-A1C9-B3AD735D20CB}" presName="cycle" presStyleCnt="0"/>
      <dgm:spPr/>
    </dgm:pt>
    <dgm:pt modelId="{94585FA4-E783-4922-B740-CC6A6E63539A}" type="pres">
      <dgm:prSet presAssocID="{FFB2D2CF-86C5-48D4-A1C9-B3AD735D20CB}" presName="srcNode" presStyleLbl="node1" presStyleIdx="0" presStyleCnt="2"/>
      <dgm:spPr/>
    </dgm:pt>
    <dgm:pt modelId="{30A0DC37-B267-4FA4-8B30-2DBF82B7FF7E}" type="pres">
      <dgm:prSet presAssocID="{FFB2D2CF-86C5-48D4-A1C9-B3AD735D20CB}" presName="conn" presStyleLbl="parChTrans1D2" presStyleIdx="0" presStyleCnt="1"/>
      <dgm:spPr/>
    </dgm:pt>
    <dgm:pt modelId="{2EE46657-94FE-4F09-8E0C-A3491E550C7F}" type="pres">
      <dgm:prSet presAssocID="{FFB2D2CF-86C5-48D4-A1C9-B3AD735D20CB}" presName="extraNode" presStyleLbl="node1" presStyleIdx="0" presStyleCnt="2"/>
      <dgm:spPr/>
    </dgm:pt>
    <dgm:pt modelId="{E7075B6D-C44E-41DE-B3BE-70D5E81FD752}" type="pres">
      <dgm:prSet presAssocID="{FFB2D2CF-86C5-48D4-A1C9-B3AD735D20CB}" presName="dstNode" presStyleLbl="node1" presStyleIdx="0" presStyleCnt="2"/>
      <dgm:spPr/>
    </dgm:pt>
    <dgm:pt modelId="{D12F725F-1080-475A-B426-EAB1FE27016D}" type="pres">
      <dgm:prSet presAssocID="{75ACBC52-8DCD-4D71-A346-817A2528235C}" presName="text_1" presStyleLbl="node1" presStyleIdx="0" presStyleCnt="2">
        <dgm:presLayoutVars>
          <dgm:bulletEnabled val="1"/>
        </dgm:presLayoutVars>
      </dgm:prSet>
      <dgm:spPr/>
    </dgm:pt>
    <dgm:pt modelId="{F589FAF7-138B-4CEB-9D72-8DB71FB6232A}" type="pres">
      <dgm:prSet presAssocID="{75ACBC52-8DCD-4D71-A346-817A2528235C}" presName="accent_1" presStyleCnt="0"/>
      <dgm:spPr/>
    </dgm:pt>
    <dgm:pt modelId="{62628ED1-9D56-4B54-BCB7-814988FEF846}" type="pres">
      <dgm:prSet presAssocID="{75ACBC52-8DCD-4D71-A346-817A2528235C}" presName="accentRepeatNode" presStyleLbl="solidFgAcc1" presStyleIdx="0" presStyleCnt="2"/>
      <dgm:spPr/>
    </dgm:pt>
    <dgm:pt modelId="{9527E425-372D-4DF4-9350-D0B91D8FB032}" type="pres">
      <dgm:prSet presAssocID="{A010F4D7-4DAC-4A66-BE6D-DDAB4EF62725}" presName="text_2" presStyleLbl="node1" presStyleIdx="1" presStyleCnt="2">
        <dgm:presLayoutVars>
          <dgm:bulletEnabled val="1"/>
        </dgm:presLayoutVars>
      </dgm:prSet>
      <dgm:spPr/>
    </dgm:pt>
    <dgm:pt modelId="{B0BDE078-8658-4D85-A44E-B41E9BB9D475}" type="pres">
      <dgm:prSet presAssocID="{A010F4D7-4DAC-4A66-BE6D-DDAB4EF62725}" presName="accent_2" presStyleCnt="0"/>
      <dgm:spPr/>
    </dgm:pt>
    <dgm:pt modelId="{DCE221C9-6DC0-4255-A28D-C4F4EF885EFA}" type="pres">
      <dgm:prSet presAssocID="{A010F4D7-4DAC-4A66-BE6D-DDAB4EF62725}" presName="accentRepeatNode" presStyleLbl="solidFgAcc1" presStyleIdx="1" presStyleCnt="2"/>
      <dgm:spPr/>
    </dgm:pt>
  </dgm:ptLst>
  <dgm:cxnLst>
    <dgm:cxn modelId="{8791011D-44CC-4E22-BB99-8EA4BB375EAB}" type="presOf" srcId="{75ACBC52-8DCD-4D71-A346-817A2528235C}" destId="{D12F725F-1080-475A-B426-EAB1FE27016D}" srcOrd="0" destOrd="0" presId="urn:microsoft.com/office/officeart/2008/layout/VerticalCurvedList"/>
    <dgm:cxn modelId="{83974A44-6082-4798-AB61-5B131D54D4EC}" type="presOf" srcId="{FFB2D2CF-86C5-48D4-A1C9-B3AD735D20CB}" destId="{3A240A53-854C-433A-917B-0AC7D5268D18}" srcOrd="0" destOrd="0" presId="urn:microsoft.com/office/officeart/2008/layout/VerticalCurvedList"/>
    <dgm:cxn modelId="{37745756-10EC-4C02-A6C1-AA22C3911096}" srcId="{FFB2D2CF-86C5-48D4-A1C9-B3AD735D20CB}" destId="{75ACBC52-8DCD-4D71-A346-817A2528235C}" srcOrd="0" destOrd="0" parTransId="{FEE7CCD4-714B-4FC3-AB92-CBF5A54BA890}" sibTransId="{EB6724DA-14E7-489F-B648-86EA53A6DF71}"/>
    <dgm:cxn modelId="{2B6CD89B-174B-4A10-854C-92AC0E95A843}" type="presOf" srcId="{A010F4D7-4DAC-4A66-BE6D-DDAB4EF62725}" destId="{9527E425-372D-4DF4-9350-D0B91D8FB032}" srcOrd="0" destOrd="0" presId="urn:microsoft.com/office/officeart/2008/layout/VerticalCurvedList"/>
    <dgm:cxn modelId="{FB9862BA-E069-4A54-BC9F-1BD6EFE666E6}" type="presOf" srcId="{EB6724DA-14E7-489F-B648-86EA53A6DF71}" destId="{30A0DC37-B267-4FA4-8B30-2DBF82B7FF7E}" srcOrd="0" destOrd="0" presId="urn:microsoft.com/office/officeart/2008/layout/VerticalCurvedList"/>
    <dgm:cxn modelId="{777AEFBA-2719-4DB0-8496-A2B9E4B3F035}" srcId="{FFB2D2CF-86C5-48D4-A1C9-B3AD735D20CB}" destId="{A010F4D7-4DAC-4A66-BE6D-DDAB4EF62725}" srcOrd="1" destOrd="0" parTransId="{DC6EB444-A957-46C1-9404-51B53B8C6CE3}" sibTransId="{E80EC12E-9FB3-4678-83DF-6E15CCC69B8A}"/>
    <dgm:cxn modelId="{25FC20F9-503C-4C25-BB23-F2321A0A1EAD}" type="presParOf" srcId="{3A240A53-854C-433A-917B-0AC7D5268D18}" destId="{C8044117-2A9E-45A5-BF13-379D94E408C3}" srcOrd="0" destOrd="0" presId="urn:microsoft.com/office/officeart/2008/layout/VerticalCurvedList"/>
    <dgm:cxn modelId="{A219B6FD-058F-4E4B-99B1-14A70FE6093E}" type="presParOf" srcId="{C8044117-2A9E-45A5-BF13-379D94E408C3}" destId="{FE2496AD-6AAF-40A8-B042-7EF7EE1BD68D}" srcOrd="0" destOrd="0" presId="urn:microsoft.com/office/officeart/2008/layout/VerticalCurvedList"/>
    <dgm:cxn modelId="{2C4E855A-07AA-49D8-9FA7-07123478FDA8}" type="presParOf" srcId="{FE2496AD-6AAF-40A8-B042-7EF7EE1BD68D}" destId="{94585FA4-E783-4922-B740-CC6A6E63539A}" srcOrd="0" destOrd="0" presId="urn:microsoft.com/office/officeart/2008/layout/VerticalCurvedList"/>
    <dgm:cxn modelId="{33BB7455-3E25-48D7-8E7D-297809AE7A73}" type="presParOf" srcId="{FE2496AD-6AAF-40A8-B042-7EF7EE1BD68D}" destId="{30A0DC37-B267-4FA4-8B30-2DBF82B7FF7E}" srcOrd="1" destOrd="0" presId="urn:microsoft.com/office/officeart/2008/layout/VerticalCurvedList"/>
    <dgm:cxn modelId="{073E93B0-4818-42E1-A68D-E711E1F57619}" type="presParOf" srcId="{FE2496AD-6AAF-40A8-B042-7EF7EE1BD68D}" destId="{2EE46657-94FE-4F09-8E0C-A3491E550C7F}" srcOrd="2" destOrd="0" presId="urn:microsoft.com/office/officeart/2008/layout/VerticalCurvedList"/>
    <dgm:cxn modelId="{B99806C3-52F1-4073-85E4-06C515CB3697}" type="presParOf" srcId="{FE2496AD-6AAF-40A8-B042-7EF7EE1BD68D}" destId="{E7075B6D-C44E-41DE-B3BE-70D5E81FD752}" srcOrd="3" destOrd="0" presId="urn:microsoft.com/office/officeart/2008/layout/VerticalCurvedList"/>
    <dgm:cxn modelId="{32A27468-9ABA-4DF3-87AE-C7CA28C3FBF2}" type="presParOf" srcId="{C8044117-2A9E-45A5-BF13-379D94E408C3}" destId="{D12F725F-1080-475A-B426-EAB1FE27016D}" srcOrd="1" destOrd="0" presId="urn:microsoft.com/office/officeart/2008/layout/VerticalCurvedList"/>
    <dgm:cxn modelId="{0B5905F0-4033-4C43-97D2-994006D9E1FD}" type="presParOf" srcId="{C8044117-2A9E-45A5-BF13-379D94E408C3}" destId="{F589FAF7-138B-4CEB-9D72-8DB71FB6232A}" srcOrd="2" destOrd="0" presId="urn:microsoft.com/office/officeart/2008/layout/VerticalCurvedList"/>
    <dgm:cxn modelId="{99E9CE6B-A93B-48B4-9485-F53398E498E5}" type="presParOf" srcId="{F589FAF7-138B-4CEB-9D72-8DB71FB6232A}" destId="{62628ED1-9D56-4B54-BCB7-814988FEF846}" srcOrd="0" destOrd="0" presId="urn:microsoft.com/office/officeart/2008/layout/VerticalCurvedList"/>
    <dgm:cxn modelId="{02D13801-F0C7-443C-B98A-E02C5EEEEF99}" type="presParOf" srcId="{C8044117-2A9E-45A5-BF13-379D94E408C3}" destId="{9527E425-372D-4DF4-9350-D0B91D8FB032}" srcOrd="3" destOrd="0" presId="urn:microsoft.com/office/officeart/2008/layout/VerticalCurvedList"/>
    <dgm:cxn modelId="{CF088E34-9505-42C2-879F-A80C73524FA9}" type="presParOf" srcId="{C8044117-2A9E-45A5-BF13-379D94E408C3}" destId="{B0BDE078-8658-4D85-A44E-B41E9BB9D475}" srcOrd="4" destOrd="0" presId="urn:microsoft.com/office/officeart/2008/layout/VerticalCurvedList"/>
    <dgm:cxn modelId="{8304322E-A032-4721-B3ED-32403BC187AD}" type="presParOf" srcId="{B0BDE078-8658-4D85-A44E-B41E9BB9D475}" destId="{DCE221C9-6DC0-4255-A28D-C4F4EF885EF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3781AE-DAA3-4CE5-8A07-2A3F811F92B5}"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3C3728FF-F1DA-4E61-B45F-FCD9CF2E2152}">
      <dgm:prSet phldrT="[Text]"/>
      <dgm:spPr/>
      <dgm:t>
        <a:bodyPr/>
        <a:lstStyle/>
        <a:p>
          <a:pPr>
            <a:buFont typeface="Wingdings" panose="05000000000000000000" pitchFamily="2" charset="2"/>
            <a:buChar char=""/>
          </a:pPr>
          <a:r>
            <a:rPr lang="en-US">
              <a:latin typeface="Times New Roman" panose="02020603050405020304" pitchFamily="18" charset="0"/>
              <a:cs typeface="Times New Roman" panose="02020603050405020304" pitchFamily="18" charset="0"/>
            </a:rPr>
            <a:t>Nếu một hình ảnh có ý nghĩa, về mặt nội dung của bạn, bạn nên sử dụng hình ảnh HTML.</a:t>
          </a:r>
        </a:p>
      </dgm:t>
    </dgm:pt>
    <dgm:pt modelId="{7C3C7E2B-3332-483B-B185-8708153EC7D4}" type="parTrans" cxnId="{280E0332-5E83-4C70-BAA1-11AD1F08A4F1}">
      <dgm:prSet/>
      <dgm:spPr/>
      <dgm:t>
        <a:bodyPr/>
        <a:lstStyle/>
        <a:p>
          <a:endParaRPr lang="en-US">
            <a:latin typeface="Times New Roman" panose="02020603050405020304" pitchFamily="18" charset="0"/>
            <a:cs typeface="Times New Roman" panose="02020603050405020304" pitchFamily="18" charset="0"/>
          </a:endParaRPr>
        </a:p>
      </dgm:t>
    </dgm:pt>
    <dgm:pt modelId="{09E34020-356D-419D-A660-7FCAD1E8BF12}" type="sibTrans" cxnId="{280E0332-5E83-4C70-BAA1-11AD1F08A4F1}">
      <dgm:prSet/>
      <dgm:spPr/>
      <dgm:t>
        <a:bodyPr/>
        <a:lstStyle/>
        <a:p>
          <a:endParaRPr lang="en-US">
            <a:latin typeface="Times New Roman" panose="02020603050405020304" pitchFamily="18" charset="0"/>
            <a:cs typeface="Times New Roman" panose="02020603050405020304" pitchFamily="18" charset="0"/>
          </a:endParaRPr>
        </a:p>
      </dgm:t>
    </dgm:pt>
    <dgm:pt modelId="{554C2A02-679D-4D00-9E21-994A6972BE44}">
      <dgm:prSet phldrT="[Text]"/>
      <dgm:spPr/>
      <dgm:t>
        <a:bodyPr/>
        <a:lstStyle/>
        <a:p>
          <a:pPr>
            <a:buFont typeface="Wingdings" panose="05000000000000000000" pitchFamily="2" charset="2"/>
            <a:buChar char=""/>
          </a:pPr>
          <a:r>
            <a:rPr lang="en-US">
              <a:latin typeface="Times New Roman" panose="02020603050405020304" pitchFamily="18" charset="0"/>
              <a:cs typeface="Times New Roman" panose="02020603050405020304" pitchFamily="18" charset="0"/>
            </a:rPr>
            <a:t>Nếu một hình ảnh hoàn toàn là trang trí, bạn nên sử dụng hình ảnh nền CSS.</a:t>
          </a:r>
        </a:p>
      </dgm:t>
    </dgm:pt>
    <dgm:pt modelId="{F59A9479-E264-4FB4-80AB-0310D01B3D82}" type="parTrans" cxnId="{273DDB4D-0B51-45D8-8D65-8A8C0B1239A9}">
      <dgm:prSet/>
      <dgm:spPr/>
      <dgm:t>
        <a:bodyPr/>
        <a:lstStyle/>
        <a:p>
          <a:endParaRPr lang="en-US">
            <a:latin typeface="Times New Roman" panose="02020603050405020304" pitchFamily="18" charset="0"/>
            <a:cs typeface="Times New Roman" panose="02020603050405020304" pitchFamily="18" charset="0"/>
          </a:endParaRPr>
        </a:p>
      </dgm:t>
    </dgm:pt>
    <dgm:pt modelId="{E92830D6-7F30-4397-9E43-6FF63044A403}" type="sibTrans" cxnId="{273DDB4D-0B51-45D8-8D65-8A8C0B1239A9}">
      <dgm:prSet/>
      <dgm:spPr/>
      <dgm:t>
        <a:bodyPr/>
        <a:lstStyle/>
        <a:p>
          <a:endParaRPr lang="en-US">
            <a:latin typeface="Times New Roman" panose="02020603050405020304" pitchFamily="18" charset="0"/>
            <a:cs typeface="Times New Roman" panose="02020603050405020304" pitchFamily="18" charset="0"/>
          </a:endParaRPr>
        </a:p>
      </dgm:t>
    </dgm:pt>
    <dgm:pt modelId="{BB5AA7AD-709B-492A-BF52-0909D507A524}" type="pres">
      <dgm:prSet presAssocID="{7A3781AE-DAA3-4CE5-8A07-2A3F811F92B5}" presName="compositeShape" presStyleCnt="0">
        <dgm:presLayoutVars>
          <dgm:chMax val="2"/>
          <dgm:dir/>
          <dgm:resizeHandles val="exact"/>
        </dgm:presLayoutVars>
      </dgm:prSet>
      <dgm:spPr/>
    </dgm:pt>
    <dgm:pt modelId="{728AC64E-CAF1-4E7E-A2F6-CD70B6057743}" type="pres">
      <dgm:prSet presAssocID="{7A3781AE-DAA3-4CE5-8A07-2A3F811F92B5}" presName="divider" presStyleLbl="fgShp" presStyleIdx="0" presStyleCnt="1"/>
      <dgm:spPr/>
    </dgm:pt>
    <dgm:pt modelId="{066494E4-3519-4C0E-97CC-DFFBA63355A5}" type="pres">
      <dgm:prSet presAssocID="{3C3728FF-F1DA-4E61-B45F-FCD9CF2E2152}" presName="downArrow" presStyleLbl="node1" presStyleIdx="0" presStyleCnt="2"/>
      <dgm:spPr/>
    </dgm:pt>
    <dgm:pt modelId="{212818D8-DB81-4444-8B52-E6472BFACBD6}" type="pres">
      <dgm:prSet presAssocID="{3C3728FF-F1DA-4E61-B45F-FCD9CF2E2152}" presName="downArrowText" presStyleLbl="revTx" presStyleIdx="0" presStyleCnt="2">
        <dgm:presLayoutVars>
          <dgm:bulletEnabled val="1"/>
        </dgm:presLayoutVars>
      </dgm:prSet>
      <dgm:spPr/>
    </dgm:pt>
    <dgm:pt modelId="{F15E5C39-F390-405B-B94D-15C3BFB4887E}" type="pres">
      <dgm:prSet presAssocID="{554C2A02-679D-4D00-9E21-994A6972BE44}" presName="upArrow" presStyleLbl="node1" presStyleIdx="1" presStyleCnt="2"/>
      <dgm:spPr/>
    </dgm:pt>
    <dgm:pt modelId="{B60DAAAE-3FF8-4D23-A84F-BDE60B81E292}" type="pres">
      <dgm:prSet presAssocID="{554C2A02-679D-4D00-9E21-994A6972BE44}" presName="upArrowText" presStyleLbl="revTx" presStyleIdx="1" presStyleCnt="2">
        <dgm:presLayoutVars>
          <dgm:bulletEnabled val="1"/>
        </dgm:presLayoutVars>
      </dgm:prSet>
      <dgm:spPr/>
    </dgm:pt>
  </dgm:ptLst>
  <dgm:cxnLst>
    <dgm:cxn modelId="{E618541C-B12D-44B3-B3E6-5BB770C0A821}" type="presOf" srcId="{7A3781AE-DAA3-4CE5-8A07-2A3F811F92B5}" destId="{BB5AA7AD-709B-492A-BF52-0909D507A524}" srcOrd="0" destOrd="0" presId="urn:microsoft.com/office/officeart/2005/8/layout/arrow3"/>
    <dgm:cxn modelId="{8CE79230-8E36-4C8A-94C4-D928EAED7DC0}" type="presOf" srcId="{554C2A02-679D-4D00-9E21-994A6972BE44}" destId="{B60DAAAE-3FF8-4D23-A84F-BDE60B81E292}" srcOrd="0" destOrd="0" presId="urn:microsoft.com/office/officeart/2005/8/layout/arrow3"/>
    <dgm:cxn modelId="{280E0332-5E83-4C70-BAA1-11AD1F08A4F1}" srcId="{7A3781AE-DAA3-4CE5-8A07-2A3F811F92B5}" destId="{3C3728FF-F1DA-4E61-B45F-FCD9CF2E2152}" srcOrd="0" destOrd="0" parTransId="{7C3C7E2B-3332-483B-B185-8708153EC7D4}" sibTransId="{09E34020-356D-419D-A660-7FCAD1E8BF12}"/>
    <dgm:cxn modelId="{273DDB4D-0B51-45D8-8D65-8A8C0B1239A9}" srcId="{7A3781AE-DAA3-4CE5-8A07-2A3F811F92B5}" destId="{554C2A02-679D-4D00-9E21-994A6972BE44}" srcOrd="1" destOrd="0" parTransId="{F59A9479-E264-4FB4-80AB-0310D01B3D82}" sibTransId="{E92830D6-7F30-4397-9E43-6FF63044A403}"/>
    <dgm:cxn modelId="{8034ABE3-3136-4EDF-BFE8-884232263B5B}" type="presOf" srcId="{3C3728FF-F1DA-4E61-B45F-FCD9CF2E2152}" destId="{212818D8-DB81-4444-8B52-E6472BFACBD6}" srcOrd="0" destOrd="0" presId="urn:microsoft.com/office/officeart/2005/8/layout/arrow3"/>
    <dgm:cxn modelId="{A77AFC6D-E25F-40C5-B768-AFB146F8740A}" type="presParOf" srcId="{BB5AA7AD-709B-492A-BF52-0909D507A524}" destId="{728AC64E-CAF1-4E7E-A2F6-CD70B6057743}" srcOrd="0" destOrd="0" presId="urn:microsoft.com/office/officeart/2005/8/layout/arrow3"/>
    <dgm:cxn modelId="{AB7F8F4D-BBC6-416C-9A7B-75498BE99468}" type="presParOf" srcId="{BB5AA7AD-709B-492A-BF52-0909D507A524}" destId="{066494E4-3519-4C0E-97CC-DFFBA63355A5}" srcOrd="1" destOrd="0" presId="urn:microsoft.com/office/officeart/2005/8/layout/arrow3"/>
    <dgm:cxn modelId="{8CB4E1BE-DE92-40C9-8881-CBCA28687CFA}" type="presParOf" srcId="{BB5AA7AD-709B-492A-BF52-0909D507A524}" destId="{212818D8-DB81-4444-8B52-E6472BFACBD6}" srcOrd="2" destOrd="0" presId="urn:microsoft.com/office/officeart/2005/8/layout/arrow3"/>
    <dgm:cxn modelId="{C36B6BCA-CE2F-4281-817D-07EBAE21A6D3}" type="presParOf" srcId="{BB5AA7AD-709B-492A-BF52-0909D507A524}" destId="{F15E5C39-F390-405B-B94D-15C3BFB4887E}" srcOrd="3" destOrd="0" presId="urn:microsoft.com/office/officeart/2005/8/layout/arrow3"/>
    <dgm:cxn modelId="{F71DE322-B346-49BF-B6DE-346547C1EA55}" type="presParOf" srcId="{BB5AA7AD-709B-492A-BF52-0909D507A524}" destId="{B60DAAAE-3FF8-4D23-A84F-BDE60B81E292}"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01E8D4-84D4-4242-815B-2896C9B74156}"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US"/>
        </a:p>
      </dgm:t>
    </dgm:pt>
    <dgm:pt modelId="{616C474B-0813-4C51-84A5-8A7AE2B41C71}">
      <dgm:prSet phldrT="[Text]"/>
      <dgm:spPr/>
      <dgm:t>
        <a:bodyPr/>
        <a:lstStyle/>
        <a:p>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u điểm</a:t>
          </a:r>
        </a:p>
      </dgm:t>
    </dgm:pt>
    <dgm:pt modelId="{152C927F-0057-4C60-BCAB-226D641BEB00}" type="parTrans" cxnId="{C3F2FCAC-7C6D-4CA4-B760-87EB8A0F1C8F}">
      <dgm:prSet/>
      <dgm:spPr/>
      <dgm:t>
        <a:bodyPr/>
        <a:lstStyle/>
        <a:p>
          <a:endParaRPr lang="en-US">
            <a:latin typeface="+mj-lt"/>
          </a:endParaRPr>
        </a:p>
      </dgm:t>
    </dgm:pt>
    <dgm:pt modelId="{58798D72-DCC1-4846-B6C6-0A1E71DC2A14}" type="sibTrans" cxnId="{C3F2FCAC-7C6D-4CA4-B760-87EB8A0F1C8F}">
      <dgm:prSet/>
      <dgm:spPr/>
      <dgm:t>
        <a:bodyPr/>
        <a:lstStyle/>
        <a:p>
          <a:endParaRPr lang="en-US">
            <a:latin typeface="+mj-lt"/>
          </a:endParaRPr>
        </a:p>
      </dgm:t>
    </dgm:pt>
    <dgm:pt modelId="{BE3BD9CD-D7BA-4A76-9E6D-FC2AD48AD286}">
      <dgm:prSet phldrT="[Text]"/>
      <dgm:spPr/>
      <dgm:t>
        <a:bodyPr/>
        <a:lstStyle/>
        <a:p>
          <a:r>
            <a:rPr lang="vi-VN">
              <a:latin typeface="+mj-lt"/>
            </a:rPr>
            <a:t>Văn bản trong hình ảnh vector vẫn có thể truy cập được (</a:t>
          </a:r>
          <a:r>
            <a:rPr lang="vi-VN" i="1">
              <a:latin typeface="+mj-lt"/>
            </a:rPr>
            <a:t>điều này cũng có lợi cho SEO của bạn</a:t>
          </a:r>
          <a:r>
            <a:rPr lang="vi-VN">
              <a:latin typeface="+mj-lt"/>
            </a:rPr>
            <a:t>).</a:t>
          </a:r>
          <a:endParaRPr lang="en-US">
            <a:latin typeface="+mj-lt"/>
          </a:endParaRPr>
        </a:p>
      </dgm:t>
    </dgm:pt>
    <dgm:pt modelId="{B9B0E649-CDB3-4AE3-AFCF-964FF067FB65}" type="parTrans" cxnId="{91DA8EE3-35FE-404A-8193-9D85B1F9D230}">
      <dgm:prSet/>
      <dgm:spPr/>
      <dgm:t>
        <a:bodyPr/>
        <a:lstStyle/>
        <a:p>
          <a:endParaRPr lang="en-US">
            <a:latin typeface="+mj-lt"/>
          </a:endParaRPr>
        </a:p>
      </dgm:t>
    </dgm:pt>
    <dgm:pt modelId="{02BD50DB-DF54-4AF2-8B77-D58F80389333}" type="sibTrans" cxnId="{91DA8EE3-35FE-404A-8193-9D85B1F9D230}">
      <dgm:prSet/>
      <dgm:spPr/>
      <dgm:t>
        <a:bodyPr/>
        <a:lstStyle/>
        <a:p>
          <a:endParaRPr lang="en-US">
            <a:latin typeface="+mj-lt"/>
          </a:endParaRPr>
        </a:p>
      </dgm:t>
    </dgm:pt>
    <dgm:pt modelId="{6B28F8A1-6C81-4F25-AA8A-DF21A50C4F03}">
      <dgm:prSet phldrT="[Text]"/>
      <dgm:spPr/>
      <dgm:t>
        <a:bodyPr/>
        <a:lstStyle/>
        <a:p>
          <a:r>
            <a:rPr lang="en-US" b="1">
              <a:latin typeface="Times New Roman" panose="02020603050405020304" pitchFamily="18" charset="0"/>
              <a:cs typeface="Times New Roman" panose="02020603050405020304" pitchFamily="18" charset="0"/>
            </a:rPr>
            <a:t>Nhược điểm</a:t>
          </a:r>
        </a:p>
      </dgm:t>
    </dgm:pt>
    <dgm:pt modelId="{9B59FFC5-7333-49BB-9604-679B56C28FC3}" type="parTrans" cxnId="{9D85898C-6A41-432D-AE36-81E2C4DE0243}">
      <dgm:prSet/>
      <dgm:spPr/>
      <dgm:t>
        <a:bodyPr/>
        <a:lstStyle/>
        <a:p>
          <a:endParaRPr lang="en-US">
            <a:latin typeface="+mj-lt"/>
          </a:endParaRPr>
        </a:p>
      </dgm:t>
    </dgm:pt>
    <dgm:pt modelId="{86D0E225-CD41-45F7-850A-C59D3567AC12}" type="sibTrans" cxnId="{9D85898C-6A41-432D-AE36-81E2C4DE0243}">
      <dgm:prSet/>
      <dgm:spPr/>
      <dgm:t>
        <a:bodyPr/>
        <a:lstStyle/>
        <a:p>
          <a:endParaRPr lang="en-US">
            <a:latin typeface="+mj-lt"/>
          </a:endParaRPr>
        </a:p>
      </dgm:t>
    </dgm:pt>
    <dgm:pt modelId="{16C6042C-AAB8-4F6A-B5D0-8CA1E1736750}">
      <dgm:prSet phldrT="[Text]"/>
      <dgm:spPr/>
      <dgm:t>
        <a:bodyPr/>
        <a:lstStyle/>
        <a:p>
          <a:r>
            <a:rPr lang="vi-VN">
              <a:latin typeface="+mj-lt"/>
            </a:rPr>
            <a:t>SVG có thể trở nên phức tạp rất nhanh, có nghĩa là kích thước tệp có thể tăng lên; SVG phức tạp cũng có thể mất thời gian xử lý đáng kể trong trình duyệt.</a:t>
          </a:r>
          <a:endParaRPr lang="en-US">
            <a:latin typeface="+mj-lt"/>
          </a:endParaRPr>
        </a:p>
      </dgm:t>
    </dgm:pt>
    <dgm:pt modelId="{1A869556-8F34-4E8E-A75E-0FD151FB077E}" type="parTrans" cxnId="{E0AC15A8-BCF2-4940-A285-7DC3E2E57B1D}">
      <dgm:prSet/>
      <dgm:spPr/>
      <dgm:t>
        <a:bodyPr/>
        <a:lstStyle/>
        <a:p>
          <a:endParaRPr lang="en-US">
            <a:latin typeface="+mj-lt"/>
          </a:endParaRPr>
        </a:p>
      </dgm:t>
    </dgm:pt>
    <dgm:pt modelId="{E942FD3A-CD3C-497F-ADBC-6508A0A4B67F}" type="sibTrans" cxnId="{E0AC15A8-BCF2-4940-A285-7DC3E2E57B1D}">
      <dgm:prSet/>
      <dgm:spPr/>
      <dgm:t>
        <a:bodyPr/>
        <a:lstStyle/>
        <a:p>
          <a:endParaRPr lang="en-US">
            <a:latin typeface="+mj-lt"/>
          </a:endParaRPr>
        </a:p>
      </dgm:t>
    </dgm:pt>
    <dgm:pt modelId="{34B7C719-24AC-4635-9739-2B546E8A13F2}">
      <dgm:prSet/>
      <dgm:spPr/>
      <dgm:t>
        <a:bodyPr/>
        <a:lstStyle/>
        <a:p>
          <a:r>
            <a:rPr lang="vi-VN">
              <a:latin typeface="+mj-lt"/>
            </a:rPr>
            <a:t>SVG được đánh giá là tốt để tạo kiểu / tạo tập lệnh, bởi vì mỗi thành phần của hình ảnh là một phần tử có thể được tạo kiểu thông qua CSS hoặc tập lệnh qua JavaScript.</a:t>
          </a:r>
          <a:endParaRPr lang="en-US">
            <a:latin typeface="+mj-lt"/>
          </a:endParaRPr>
        </a:p>
      </dgm:t>
    </dgm:pt>
    <dgm:pt modelId="{FBCDCA23-B572-414B-ABE3-B7B55746C543}" type="parTrans" cxnId="{82BC889C-064E-4903-9C46-F76B9358A3AB}">
      <dgm:prSet/>
      <dgm:spPr/>
      <dgm:t>
        <a:bodyPr/>
        <a:lstStyle/>
        <a:p>
          <a:endParaRPr lang="en-US">
            <a:latin typeface="+mj-lt"/>
          </a:endParaRPr>
        </a:p>
      </dgm:t>
    </dgm:pt>
    <dgm:pt modelId="{BEC3D6CC-F77F-4AE1-8465-72911A31EB12}" type="sibTrans" cxnId="{82BC889C-064E-4903-9C46-F76B9358A3AB}">
      <dgm:prSet/>
      <dgm:spPr/>
      <dgm:t>
        <a:bodyPr/>
        <a:lstStyle/>
        <a:p>
          <a:endParaRPr lang="en-US">
            <a:latin typeface="+mj-lt"/>
          </a:endParaRPr>
        </a:p>
      </dgm:t>
    </dgm:pt>
    <dgm:pt modelId="{EFCAD1A7-D604-41EA-BD74-A5D3108ACC56}">
      <dgm:prSet/>
      <dgm:spPr/>
      <dgm:t>
        <a:bodyPr/>
        <a:lstStyle/>
        <a:p>
          <a:r>
            <a:rPr lang="vi-VN">
              <a:latin typeface="+mj-lt"/>
            </a:rPr>
            <a:t>SVG có thể khó tạo hơn ảnh raster, tùy thuộc vào loại ảnh bạn đang cố gắng tạo.</a:t>
          </a:r>
          <a:endParaRPr lang="en-US">
            <a:latin typeface="+mj-lt"/>
          </a:endParaRPr>
        </a:p>
      </dgm:t>
    </dgm:pt>
    <dgm:pt modelId="{1306A646-9698-48F2-9BCD-777E70FD18EE}" type="parTrans" cxnId="{D5EDE6ED-50E5-45A1-99E4-B0A6D09B1CF3}">
      <dgm:prSet/>
      <dgm:spPr/>
      <dgm:t>
        <a:bodyPr/>
        <a:lstStyle/>
        <a:p>
          <a:endParaRPr lang="en-US">
            <a:latin typeface="+mj-lt"/>
          </a:endParaRPr>
        </a:p>
      </dgm:t>
    </dgm:pt>
    <dgm:pt modelId="{B3C2D141-5421-4212-9D73-52833C229193}" type="sibTrans" cxnId="{D5EDE6ED-50E5-45A1-99E4-B0A6D09B1CF3}">
      <dgm:prSet/>
      <dgm:spPr/>
      <dgm:t>
        <a:bodyPr/>
        <a:lstStyle/>
        <a:p>
          <a:endParaRPr lang="en-US">
            <a:latin typeface="+mj-lt"/>
          </a:endParaRPr>
        </a:p>
      </dgm:t>
    </dgm:pt>
    <dgm:pt modelId="{11AD3C97-E3E4-4516-ACA6-BF723610CD02}">
      <dgm:prSet/>
      <dgm:spPr/>
      <dgm:t>
        <a:bodyPr/>
        <a:lstStyle/>
        <a:p>
          <a:r>
            <a:rPr lang="vi-VN">
              <a:latin typeface="+mj-lt"/>
            </a:rPr>
            <a:t>SVG không được hỗ trợ trong các trình duyệt cũ hơn</a:t>
          </a:r>
          <a:r>
            <a:rPr lang="en-US">
              <a:latin typeface="+mj-lt"/>
            </a:rPr>
            <a:t>.</a:t>
          </a:r>
        </a:p>
      </dgm:t>
    </dgm:pt>
    <dgm:pt modelId="{3C3CD116-BD5A-4E5E-BBC4-9FA941785846}" type="parTrans" cxnId="{9805F346-65D6-4114-BD67-6422012438E8}">
      <dgm:prSet/>
      <dgm:spPr/>
      <dgm:t>
        <a:bodyPr/>
        <a:lstStyle/>
        <a:p>
          <a:endParaRPr lang="en-US">
            <a:latin typeface="+mj-lt"/>
          </a:endParaRPr>
        </a:p>
      </dgm:t>
    </dgm:pt>
    <dgm:pt modelId="{118B5C06-EE27-4CA5-B7C9-134760B52096}" type="sibTrans" cxnId="{9805F346-65D6-4114-BD67-6422012438E8}">
      <dgm:prSet/>
      <dgm:spPr/>
      <dgm:t>
        <a:bodyPr/>
        <a:lstStyle/>
        <a:p>
          <a:endParaRPr lang="en-US">
            <a:latin typeface="+mj-lt"/>
          </a:endParaRPr>
        </a:p>
      </dgm:t>
    </dgm:pt>
    <dgm:pt modelId="{D2B8A52B-0826-4C1D-9EE1-E49244B80525}" type="pres">
      <dgm:prSet presAssocID="{8901E8D4-84D4-4242-815B-2896C9B74156}" presName="linearFlow" presStyleCnt="0">
        <dgm:presLayoutVars>
          <dgm:dir/>
          <dgm:animLvl val="lvl"/>
          <dgm:resizeHandles val="exact"/>
        </dgm:presLayoutVars>
      </dgm:prSet>
      <dgm:spPr/>
    </dgm:pt>
    <dgm:pt modelId="{1AA96FAF-2879-412D-8200-DE75DE51E5EF}" type="pres">
      <dgm:prSet presAssocID="{616C474B-0813-4C51-84A5-8A7AE2B41C71}" presName="composite" presStyleCnt="0"/>
      <dgm:spPr/>
    </dgm:pt>
    <dgm:pt modelId="{229AC0F4-BA19-4C1B-BB63-9A2E00F46076}" type="pres">
      <dgm:prSet presAssocID="{616C474B-0813-4C51-84A5-8A7AE2B41C71}" presName="parentText" presStyleLbl="alignNode1" presStyleIdx="0" presStyleCnt="2">
        <dgm:presLayoutVars>
          <dgm:chMax val="1"/>
          <dgm:bulletEnabled val="1"/>
        </dgm:presLayoutVars>
      </dgm:prSet>
      <dgm:spPr/>
    </dgm:pt>
    <dgm:pt modelId="{9741DF6F-322A-43A3-8ED6-383C888001A1}" type="pres">
      <dgm:prSet presAssocID="{616C474B-0813-4C51-84A5-8A7AE2B41C71}" presName="descendantText" presStyleLbl="alignAcc1" presStyleIdx="0" presStyleCnt="2">
        <dgm:presLayoutVars>
          <dgm:bulletEnabled val="1"/>
        </dgm:presLayoutVars>
      </dgm:prSet>
      <dgm:spPr/>
    </dgm:pt>
    <dgm:pt modelId="{0325FC54-AF16-4768-9B43-357B8A4A5C56}" type="pres">
      <dgm:prSet presAssocID="{58798D72-DCC1-4846-B6C6-0A1E71DC2A14}" presName="sp" presStyleCnt="0"/>
      <dgm:spPr/>
    </dgm:pt>
    <dgm:pt modelId="{CCAFEFA8-CDBC-4E2D-9004-F91FD07D7DC2}" type="pres">
      <dgm:prSet presAssocID="{6B28F8A1-6C81-4F25-AA8A-DF21A50C4F03}" presName="composite" presStyleCnt="0"/>
      <dgm:spPr/>
    </dgm:pt>
    <dgm:pt modelId="{2E3023E5-4248-4845-B6E8-47D787F7CB4E}" type="pres">
      <dgm:prSet presAssocID="{6B28F8A1-6C81-4F25-AA8A-DF21A50C4F03}" presName="parentText" presStyleLbl="alignNode1" presStyleIdx="1" presStyleCnt="2">
        <dgm:presLayoutVars>
          <dgm:chMax val="1"/>
          <dgm:bulletEnabled val="1"/>
        </dgm:presLayoutVars>
      </dgm:prSet>
      <dgm:spPr/>
    </dgm:pt>
    <dgm:pt modelId="{84F1099B-5E52-462F-BBA0-C1CBDDEB2E1B}" type="pres">
      <dgm:prSet presAssocID="{6B28F8A1-6C81-4F25-AA8A-DF21A50C4F03}" presName="descendantText" presStyleLbl="alignAcc1" presStyleIdx="1" presStyleCnt="2">
        <dgm:presLayoutVars>
          <dgm:bulletEnabled val="1"/>
        </dgm:presLayoutVars>
      </dgm:prSet>
      <dgm:spPr/>
    </dgm:pt>
  </dgm:ptLst>
  <dgm:cxnLst>
    <dgm:cxn modelId="{D1D7F70A-9BDB-4B0E-81AA-67E2125D7846}" type="presOf" srcId="{16C6042C-AAB8-4F6A-B5D0-8CA1E1736750}" destId="{84F1099B-5E52-462F-BBA0-C1CBDDEB2E1B}" srcOrd="0" destOrd="0" presId="urn:microsoft.com/office/officeart/2005/8/layout/chevron2"/>
    <dgm:cxn modelId="{12260E40-D2D0-4787-94B6-4AFB8DE8F93B}" type="presOf" srcId="{6B28F8A1-6C81-4F25-AA8A-DF21A50C4F03}" destId="{2E3023E5-4248-4845-B6E8-47D787F7CB4E}" srcOrd="0" destOrd="0" presId="urn:microsoft.com/office/officeart/2005/8/layout/chevron2"/>
    <dgm:cxn modelId="{9805F346-65D6-4114-BD67-6422012438E8}" srcId="{6B28F8A1-6C81-4F25-AA8A-DF21A50C4F03}" destId="{11AD3C97-E3E4-4516-ACA6-BF723610CD02}" srcOrd="2" destOrd="0" parTransId="{3C3CD116-BD5A-4E5E-BBC4-9FA941785846}" sibTransId="{118B5C06-EE27-4CA5-B7C9-134760B52096}"/>
    <dgm:cxn modelId="{BE8EFE83-873C-4724-BEF3-A0FF302A7943}" type="presOf" srcId="{BE3BD9CD-D7BA-4A76-9E6D-FC2AD48AD286}" destId="{9741DF6F-322A-43A3-8ED6-383C888001A1}" srcOrd="0" destOrd="0" presId="urn:microsoft.com/office/officeart/2005/8/layout/chevron2"/>
    <dgm:cxn modelId="{9D85898C-6A41-432D-AE36-81E2C4DE0243}" srcId="{8901E8D4-84D4-4242-815B-2896C9B74156}" destId="{6B28F8A1-6C81-4F25-AA8A-DF21A50C4F03}" srcOrd="1" destOrd="0" parTransId="{9B59FFC5-7333-49BB-9604-679B56C28FC3}" sibTransId="{86D0E225-CD41-45F7-850A-C59D3567AC12}"/>
    <dgm:cxn modelId="{C4B70192-B3BC-40E7-9128-4A31B46ACBB9}" type="presOf" srcId="{34B7C719-24AC-4635-9739-2B546E8A13F2}" destId="{9741DF6F-322A-43A3-8ED6-383C888001A1}" srcOrd="0" destOrd="1" presId="urn:microsoft.com/office/officeart/2005/8/layout/chevron2"/>
    <dgm:cxn modelId="{82BC889C-064E-4903-9C46-F76B9358A3AB}" srcId="{616C474B-0813-4C51-84A5-8A7AE2B41C71}" destId="{34B7C719-24AC-4635-9739-2B546E8A13F2}" srcOrd="1" destOrd="0" parTransId="{FBCDCA23-B572-414B-ABE3-B7B55746C543}" sibTransId="{BEC3D6CC-F77F-4AE1-8465-72911A31EB12}"/>
    <dgm:cxn modelId="{E0AC15A8-BCF2-4940-A285-7DC3E2E57B1D}" srcId="{6B28F8A1-6C81-4F25-AA8A-DF21A50C4F03}" destId="{16C6042C-AAB8-4F6A-B5D0-8CA1E1736750}" srcOrd="0" destOrd="0" parTransId="{1A869556-8F34-4E8E-A75E-0FD151FB077E}" sibTransId="{E942FD3A-CD3C-497F-ADBC-6508A0A4B67F}"/>
    <dgm:cxn modelId="{C3F2FCAC-7C6D-4CA4-B760-87EB8A0F1C8F}" srcId="{8901E8D4-84D4-4242-815B-2896C9B74156}" destId="{616C474B-0813-4C51-84A5-8A7AE2B41C71}" srcOrd="0" destOrd="0" parTransId="{152C927F-0057-4C60-BCAB-226D641BEB00}" sibTransId="{58798D72-DCC1-4846-B6C6-0A1E71DC2A14}"/>
    <dgm:cxn modelId="{EA28ACDB-26F0-42B7-A544-A2B36C5A1FB9}" type="presOf" srcId="{616C474B-0813-4C51-84A5-8A7AE2B41C71}" destId="{229AC0F4-BA19-4C1B-BB63-9A2E00F46076}" srcOrd="0" destOrd="0" presId="urn:microsoft.com/office/officeart/2005/8/layout/chevron2"/>
    <dgm:cxn modelId="{DF1041DE-FB91-45BA-9DEC-8A32115E55E1}" type="presOf" srcId="{8901E8D4-84D4-4242-815B-2896C9B74156}" destId="{D2B8A52B-0826-4C1D-9EE1-E49244B80525}" srcOrd="0" destOrd="0" presId="urn:microsoft.com/office/officeart/2005/8/layout/chevron2"/>
    <dgm:cxn modelId="{91DA8EE3-35FE-404A-8193-9D85B1F9D230}" srcId="{616C474B-0813-4C51-84A5-8A7AE2B41C71}" destId="{BE3BD9CD-D7BA-4A76-9E6D-FC2AD48AD286}" srcOrd="0" destOrd="0" parTransId="{B9B0E649-CDB3-4AE3-AFCF-964FF067FB65}" sibTransId="{02BD50DB-DF54-4AF2-8B77-D58F80389333}"/>
    <dgm:cxn modelId="{D5EDE6ED-50E5-45A1-99E4-B0A6D09B1CF3}" srcId="{6B28F8A1-6C81-4F25-AA8A-DF21A50C4F03}" destId="{EFCAD1A7-D604-41EA-BD74-A5D3108ACC56}" srcOrd="1" destOrd="0" parTransId="{1306A646-9698-48F2-9BCD-777E70FD18EE}" sibTransId="{B3C2D141-5421-4212-9D73-52833C229193}"/>
    <dgm:cxn modelId="{821A31FC-851B-46C3-AE81-F421442739CF}" type="presOf" srcId="{11AD3C97-E3E4-4516-ACA6-BF723610CD02}" destId="{84F1099B-5E52-462F-BBA0-C1CBDDEB2E1B}" srcOrd="0" destOrd="2" presId="urn:microsoft.com/office/officeart/2005/8/layout/chevron2"/>
    <dgm:cxn modelId="{767919FD-0DFD-4AC4-B041-E6BF080E08A4}" type="presOf" srcId="{EFCAD1A7-D604-41EA-BD74-A5D3108ACC56}" destId="{84F1099B-5E52-462F-BBA0-C1CBDDEB2E1B}" srcOrd="0" destOrd="1" presId="urn:microsoft.com/office/officeart/2005/8/layout/chevron2"/>
    <dgm:cxn modelId="{32A7D712-DAC5-4967-9EE6-16576D1CB497}" type="presParOf" srcId="{D2B8A52B-0826-4C1D-9EE1-E49244B80525}" destId="{1AA96FAF-2879-412D-8200-DE75DE51E5EF}" srcOrd="0" destOrd="0" presId="urn:microsoft.com/office/officeart/2005/8/layout/chevron2"/>
    <dgm:cxn modelId="{5C5501DA-6280-4636-B8A4-3FEDBE657A54}" type="presParOf" srcId="{1AA96FAF-2879-412D-8200-DE75DE51E5EF}" destId="{229AC0F4-BA19-4C1B-BB63-9A2E00F46076}" srcOrd="0" destOrd="0" presId="urn:microsoft.com/office/officeart/2005/8/layout/chevron2"/>
    <dgm:cxn modelId="{7FF8B7C5-004B-4825-BBA7-3595223138D5}" type="presParOf" srcId="{1AA96FAF-2879-412D-8200-DE75DE51E5EF}" destId="{9741DF6F-322A-43A3-8ED6-383C888001A1}" srcOrd="1" destOrd="0" presId="urn:microsoft.com/office/officeart/2005/8/layout/chevron2"/>
    <dgm:cxn modelId="{9A100BA1-E8AF-419A-B3A2-FB386279289A}" type="presParOf" srcId="{D2B8A52B-0826-4C1D-9EE1-E49244B80525}" destId="{0325FC54-AF16-4768-9B43-357B8A4A5C56}" srcOrd="1" destOrd="0" presId="urn:microsoft.com/office/officeart/2005/8/layout/chevron2"/>
    <dgm:cxn modelId="{ABC2EDCA-D792-4457-AE92-30BD7CBE6E18}" type="presParOf" srcId="{D2B8A52B-0826-4C1D-9EE1-E49244B80525}" destId="{CCAFEFA8-CDBC-4E2D-9004-F91FD07D7DC2}" srcOrd="2" destOrd="0" presId="urn:microsoft.com/office/officeart/2005/8/layout/chevron2"/>
    <dgm:cxn modelId="{B68F0345-B40E-488E-ADBE-69C77A01ECD0}" type="presParOf" srcId="{CCAFEFA8-CDBC-4E2D-9004-F91FD07D7DC2}" destId="{2E3023E5-4248-4845-B6E8-47D787F7CB4E}" srcOrd="0" destOrd="0" presId="urn:microsoft.com/office/officeart/2005/8/layout/chevron2"/>
    <dgm:cxn modelId="{FEE74F99-71F8-46F5-B12B-C347C21C6A23}" type="presParOf" srcId="{CCAFEFA8-CDBC-4E2D-9004-F91FD07D7DC2}" destId="{84F1099B-5E52-462F-BBA0-C1CBDDEB2E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01E8D4-84D4-4242-815B-2896C9B74156}"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US"/>
        </a:p>
      </dgm:t>
    </dgm:pt>
    <dgm:pt modelId="{616C474B-0813-4C51-84A5-8A7AE2B41C71}">
      <dgm:prSet phldrT="[Text]"/>
      <dgm:spPr/>
      <dgm:t>
        <a:bodyPr/>
        <a:lstStyle/>
        <a:p>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u điểm</a:t>
          </a:r>
        </a:p>
      </dgm:t>
    </dgm:pt>
    <dgm:pt modelId="{152C927F-0057-4C60-BCAB-226D641BEB00}" type="parTrans" cxnId="{C3F2FCAC-7C6D-4CA4-B760-87EB8A0F1C8F}">
      <dgm:prSet/>
      <dgm:spPr/>
      <dgm:t>
        <a:bodyPr/>
        <a:lstStyle/>
        <a:p>
          <a:endParaRPr lang="en-US">
            <a:latin typeface="+mj-lt"/>
          </a:endParaRPr>
        </a:p>
      </dgm:t>
    </dgm:pt>
    <dgm:pt modelId="{58798D72-DCC1-4846-B6C6-0A1E71DC2A14}" type="sibTrans" cxnId="{C3F2FCAC-7C6D-4CA4-B760-87EB8A0F1C8F}">
      <dgm:prSet/>
      <dgm:spPr/>
      <dgm:t>
        <a:bodyPr/>
        <a:lstStyle/>
        <a:p>
          <a:endParaRPr lang="en-US">
            <a:latin typeface="+mj-lt"/>
          </a:endParaRPr>
        </a:p>
      </dgm:t>
    </dgm:pt>
    <dgm:pt modelId="{BE3BD9CD-D7BA-4A76-9E6D-FC2AD48AD286}">
      <dgm:prSet phldrT="[Text]" custT="1"/>
      <dgm:spPr/>
      <dgm:t>
        <a:bodyPr/>
        <a:lstStyle/>
        <a:p>
          <a:r>
            <a:rPr lang="vi-VN" sz="1800">
              <a:latin typeface="Times New Roman" panose="02020603050405020304" pitchFamily="18" charset="0"/>
              <a:cs typeface="Times New Roman" panose="02020603050405020304" pitchFamily="18" charset="0"/>
            </a:rPr>
            <a:t>Cú pháp hình ảnh nhanh chóng, quen thuộc</a:t>
          </a:r>
          <a:r>
            <a:rPr lang="en-US" sz="1800">
              <a:latin typeface="Times New Roman" panose="02020603050405020304" pitchFamily="18" charset="0"/>
              <a:cs typeface="Times New Roman" panose="02020603050405020304" pitchFamily="18" charset="0"/>
            </a:rPr>
            <a:t>.</a:t>
          </a:r>
        </a:p>
      </dgm:t>
    </dgm:pt>
    <dgm:pt modelId="{B9B0E649-CDB3-4AE3-AFCF-964FF067FB65}" type="parTrans" cxnId="{91DA8EE3-35FE-404A-8193-9D85B1F9D230}">
      <dgm:prSet/>
      <dgm:spPr/>
      <dgm:t>
        <a:bodyPr/>
        <a:lstStyle/>
        <a:p>
          <a:endParaRPr lang="en-US">
            <a:latin typeface="+mj-lt"/>
          </a:endParaRPr>
        </a:p>
      </dgm:t>
    </dgm:pt>
    <dgm:pt modelId="{02BD50DB-DF54-4AF2-8B77-D58F80389333}" type="sibTrans" cxnId="{91DA8EE3-35FE-404A-8193-9D85B1F9D230}">
      <dgm:prSet/>
      <dgm:spPr/>
      <dgm:t>
        <a:bodyPr/>
        <a:lstStyle/>
        <a:p>
          <a:endParaRPr lang="en-US">
            <a:latin typeface="+mj-lt"/>
          </a:endParaRPr>
        </a:p>
      </dgm:t>
    </dgm:pt>
    <dgm:pt modelId="{6B28F8A1-6C81-4F25-AA8A-DF21A50C4F03}">
      <dgm:prSet phldrT="[Text]"/>
      <dgm:spPr/>
      <dgm:t>
        <a:bodyPr/>
        <a:lstStyle/>
        <a:p>
          <a:r>
            <a:rPr lang="en-US" b="1">
              <a:latin typeface="Times New Roman" panose="02020603050405020304" pitchFamily="18" charset="0"/>
              <a:cs typeface="Times New Roman" panose="02020603050405020304" pitchFamily="18" charset="0"/>
            </a:rPr>
            <a:t>Nhược điểm</a:t>
          </a:r>
        </a:p>
      </dgm:t>
    </dgm:pt>
    <dgm:pt modelId="{9B59FFC5-7333-49BB-9604-679B56C28FC3}" type="parTrans" cxnId="{9D85898C-6A41-432D-AE36-81E2C4DE0243}">
      <dgm:prSet/>
      <dgm:spPr/>
      <dgm:t>
        <a:bodyPr/>
        <a:lstStyle/>
        <a:p>
          <a:endParaRPr lang="en-US">
            <a:latin typeface="+mj-lt"/>
          </a:endParaRPr>
        </a:p>
      </dgm:t>
    </dgm:pt>
    <dgm:pt modelId="{86D0E225-CD41-45F7-850A-C59D3567AC12}" type="sibTrans" cxnId="{9D85898C-6A41-432D-AE36-81E2C4DE0243}">
      <dgm:prSet/>
      <dgm:spPr/>
      <dgm:t>
        <a:bodyPr/>
        <a:lstStyle/>
        <a:p>
          <a:endParaRPr lang="en-US">
            <a:latin typeface="+mj-lt"/>
          </a:endParaRPr>
        </a:p>
      </dgm:t>
    </dgm:pt>
    <dgm:pt modelId="{16C6042C-AAB8-4F6A-B5D0-8CA1E1736750}">
      <dgm:prSet phldrT="[Text]" custT="1"/>
      <dgm:spPr/>
      <dgm:t>
        <a:bodyPr/>
        <a:lstStyle/>
        <a:p>
          <a:r>
            <a:rPr lang="en-US" sz="1800">
              <a:latin typeface="Times New Roman" panose="02020603050405020304" pitchFamily="18" charset="0"/>
              <a:cs typeface="Times New Roman" panose="02020603050405020304" pitchFamily="18" charset="0"/>
            </a:rPr>
            <a:t>Bạn không thể thao tác hình ảnh bằng JavaScript.</a:t>
          </a:r>
        </a:p>
      </dgm:t>
    </dgm:pt>
    <dgm:pt modelId="{1A869556-8F34-4E8E-A75E-0FD151FB077E}" type="parTrans" cxnId="{E0AC15A8-BCF2-4940-A285-7DC3E2E57B1D}">
      <dgm:prSet/>
      <dgm:spPr/>
      <dgm:t>
        <a:bodyPr/>
        <a:lstStyle/>
        <a:p>
          <a:endParaRPr lang="en-US">
            <a:latin typeface="+mj-lt"/>
          </a:endParaRPr>
        </a:p>
      </dgm:t>
    </dgm:pt>
    <dgm:pt modelId="{E942FD3A-CD3C-497F-ADBC-6508A0A4B67F}" type="sibTrans" cxnId="{E0AC15A8-BCF2-4940-A285-7DC3E2E57B1D}">
      <dgm:prSet/>
      <dgm:spPr/>
      <dgm:t>
        <a:bodyPr/>
        <a:lstStyle/>
        <a:p>
          <a:endParaRPr lang="en-US">
            <a:latin typeface="+mj-lt"/>
          </a:endParaRPr>
        </a:p>
      </dgm:t>
    </dgm:pt>
    <dgm:pt modelId="{D2279ADE-FFF1-47C9-B7D1-82A6EC98AB9A}">
      <dgm:prSet custT="1"/>
      <dgm:spPr/>
      <dgm:t>
        <a:bodyPr/>
        <a:lstStyle/>
        <a:p>
          <a:r>
            <a:rPr lang="vi-VN" sz="1800">
              <a:latin typeface="Times New Roman" panose="02020603050405020304" pitchFamily="18" charset="0"/>
              <a:cs typeface="Times New Roman" panose="02020603050405020304" pitchFamily="18" charset="0"/>
            </a:rPr>
            <a:t>Tệp SVG có thể được lưu vào bộ nhớ cache của trình duyệt</a:t>
          </a:r>
          <a:r>
            <a:rPr lang="en-US" sz="1800">
              <a:latin typeface="Times New Roman" panose="02020603050405020304" pitchFamily="18" charset="0"/>
              <a:cs typeface="Times New Roman" panose="02020603050405020304" pitchFamily="18" charset="0"/>
            </a:rPr>
            <a:t>.</a:t>
          </a:r>
        </a:p>
      </dgm:t>
    </dgm:pt>
    <dgm:pt modelId="{03179906-6C1A-4710-81CF-06EE1DB1F7F3}" type="parTrans" cxnId="{0C51B11A-9DFD-48D9-B828-1C19D445A6E4}">
      <dgm:prSet/>
      <dgm:spPr/>
      <dgm:t>
        <a:bodyPr/>
        <a:lstStyle/>
        <a:p>
          <a:endParaRPr lang="en-US"/>
        </a:p>
      </dgm:t>
    </dgm:pt>
    <dgm:pt modelId="{2D78D140-FD69-43F5-BBEA-B58DC890D1CE}" type="sibTrans" cxnId="{0C51B11A-9DFD-48D9-B828-1C19D445A6E4}">
      <dgm:prSet/>
      <dgm:spPr/>
      <dgm:t>
        <a:bodyPr/>
        <a:lstStyle/>
        <a:p>
          <a:endParaRPr lang="en-US"/>
        </a:p>
      </dgm:t>
    </dgm:pt>
    <dgm:pt modelId="{C183EE97-039F-4F72-A7D7-C4A992CEDF20}">
      <dgm:prSet custT="1"/>
      <dgm:spPr/>
      <dgm:t>
        <a:bodyPr/>
        <a:lstStyle/>
        <a:p>
          <a:r>
            <a:rPr lang="en-US" sz="1800">
              <a:latin typeface="Times New Roman" panose="02020603050405020304" pitchFamily="18" charset="0"/>
              <a:cs typeface="Times New Roman" panose="02020603050405020304" pitchFamily="18" charset="0"/>
            </a:rPr>
            <a:t>Bạn có thể dễ dàng biến hình ảnh thành siêu kết nối bằng cách lồng &lt;img&gt; vào bên trong phần tử &lt;a&gt;.</a:t>
          </a:r>
        </a:p>
      </dgm:t>
    </dgm:pt>
    <dgm:pt modelId="{AF074B9D-6550-4C4B-9640-1094AD4D4586}" type="parTrans" cxnId="{10536AB5-5E45-46B0-9639-9BEC2877C8F8}">
      <dgm:prSet/>
      <dgm:spPr/>
      <dgm:t>
        <a:bodyPr/>
        <a:lstStyle/>
        <a:p>
          <a:endParaRPr lang="en-US"/>
        </a:p>
      </dgm:t>
    </dgm:pt>
    <dgm:pt modelId="{A3EBB4B1-4066-4DB8-823F-30C929CA1A0B}" type="sibTrans" cxnId="{10536AB5-5E45-46B0-9639-9BEC2877C8F8}">
      <dgm:prSet/>
      <dgm:spPr/>
      <dgm:t>
        <a:bodyPr/>
        <a:lstStyle/>
        <a:p>
          <a:endParaRPr lang="en-US"/>
        </a:p>
      </dgm:t>
    </dgm:pt>
    <dgm:pt modelId="{07D97729-4C57-47A2-BE91-12E6A1EAACA8}">
      <dgm:prSet custT="1"/>
      <dgm:spPr/>
      <dgm:t>
        <a:bodyPr/>
        <a:lstStyle/>
        <a:p>
          <a:r>
            <a:rPr lang="vi-VN" sz="1800">
              <a:latin typeface="Times New Roman" panose="02020603050405020304" pitchFamily="18" charset="0"/>
              <a:cs typeface="Times New Roman" panose="02020603050405020304" pitchFamily="18" charset="0"/>
            </a:rPr>
            <a:t>Nếu bạn muốn kiểm soát nội dung SVG bằng CSS, bạn phải bao gồm các kiểu CSS nội tuyến trong mã SVG của mình.</a:t>
          </a:r>
          <a:endParaRPr lang="en-US" sz="1800">
            <a:latin typeface="Times New Roman" panose="02020603050405020304" pitchFamily="18" charset="0"/>
            <a:cs typeface="Times New Roman" panose="02020603050405020304" pitchFamily="18" charset="0"/>
          </a:endParaRPr>
        </a:p>
      </dgm:t>
    </dgm:pt>
    <dgm:pt modelId="{A42C1276-D23E-4C5A-897C-21572FB45370}" type="parTrans" cxnId="{92941A6B-33AC-4F45-BE8F-11483B8F468B}">
      <dgm:prSet/>
      <dgm:spPr/>
      <dgm:t>
        <a:bodyPr/>
        <a:lstStyle/>
        <a:p>
          <a:endParaRPr lang="en-US"/>
        </a:p>
      </dgm:t>
    </dgm:pt>
    <dgm:pt modelId="{317ED76D-29AE-4156-85C1-3319A04015C2}" type="sibTrans" cxnId="{92941A6B-33AC-4F45-BE8F-11483B8F468B}">
      <dgm:prSet/>
      <dgm:spPr/>
      <dgm:t>
        <a:bodyPr/>
        <a:lstStyle/>
        <a:p>
          <a:endParaRPr lang="en-US"/>
        </a:p>
      </dgm:t>
    </dgm:pt>
    <dgm:pt modelId="{BC5BA002-14D1-44E6-A5CF-1C3F4A096BD0}">
      <dgm:prSet custT="1"/>
      <dgm:spPr/>
      <dgm:t>
        <a:bodyPr/>
        <a:lstStyle/>
        <a:p>
          <a:r>
            <a:rPr lang="vi-VN" sz="1800">
              <a:latin typeface="Times New Roman" panose="02020603050405020304" pitchFamily="18" charset="0"/>
              <a:cs typeface="Times New Roman" panose="02020603050405020304" pitchFamily="18" charset="0"/>
            </a:rPr>
            <a:t>Bạn không thể định dạng lại hình ảnh bằng CSS pseudoclasses (như :focus).</a:t>
          </a:r>
          <a:endParaRPr lang="en-US" sz="1800">
            <a:latin typeface="Times New Roman" panose="02020603050405020304" pitchFamily="18" charset="0"/>
            <a:cs typeface="Times New Roman" panose="02020603050405020304" pitchFamily="18" charset="0"/>
          </a:endParaRPr>
        </a:p>
      </dgm:t>
    </dgm:pt>
    <dgm:pt modelId="{AE04ED6C-8A68-4F88-8FE3-B336309F553A}" type="parTrans" cxnId="{9D5612D1-50EA-4787-9C0E-BAB2EAC69E70}">
      <dgm:prSet/>
      <dgm:spPr/>
      <dgm:t>
        <a:bodyPr/>
        <a:lstStyle/>
        <a:p>
          <a:endParaRPr lang="en-US"/>
        </a:p>
      </dgm:t>
    </dgm:pt>
    <dgm:pt modelId="{BBC3924A-E1AE-4182-8DBA-0C75CE97B4B8}" type="sibTrans" cxnId="{9D5612D1-50EA-4787-9C0E-BAB2EAC69E70}">
      <dgm:prSet/>
      <dgm:spPr/>
      <dgm:t>
        <a:bodyPr/>
        <a:lstStyle/>
        <a:p>
          <a:endParaRPr lang="en-US"/>
        </a:p>
      </dgm:t>
    </dgm:pt>
    <dgm:pt modelId="{D2B8A52B-0826-4C1D-9EE1-E49244B80525}" type="pres">
      <dgm:prSet presAssocID="{8901E8D4-84D4-4242-815B-2896C9B74156}" presName="linearFlow" presStyleCnt="0">
        <dgm:presLayoutVars>
          <dgm:dir/>
          <dgm:animLvl val="lvl"/>
          <dgm:resizeHandles val="exact"/>
        </dgm:presLayoutVars>
      </dgm:prSet>
      <dgm:spPr/>
    </dgm:pt>
    <dgm:pt modelId="{1AA96FAF-2879-412D-8200-DE75DE51E5EF}" type="pres">
      <dgm:prSet presAssocID="{616C474B-0813-4C51-84A5-8A7AE2B41C71}" presName="composite" presStyleCnt="0"/>
      <dgm:spPr/>
    </dgm:pt>
    <dgm:pt modelId="{229AC0F4-BA19-4C1B-BB63-9A2E00F46076}" type="pres">
      <dgm:prSet presAssocID="{616C474B-0813-4C51-84A5-8A7AE2B41C71}" presName="parentText" presStyleLbl="alignNode1" presStyleIdx="0" presStyleCnt="2">
        <dgm:presLayoutVars>
          <dgm:chMax val="1"/>
          <dgm:bulletEnabled val="1"/>
        </dgm:presLayoutVars>
      </dgm:prSet>
      <dgm:spPr/>
    </dgm:pt>
    <dgm:pt modelId="{9741DF6F-322A-43A3-8ED6-383C888001A1}" type="pres">
      <dgm:prSet presAssocID="{616C474B-0813-4C51-84A5-8A7AE2B41C71}" presName="descendantText" presStyleLbl="alignAcc1" presStyleIdx="0" presStyleCnt="2">
        <dgm:presLayoutVars>
          <dgm:bulletEnabled val="1"/>
        </dgm:presLayoutVars>
      </dgm:prSet>
      <dgm:spPr/>
    </dgm:pt>
    <dgm:pt modelId="{0325FC54-AF16-4768-9B43-357B8A4A5C56}" type="pres">
      <dgm:prSet presAssocID="{58798D72-DCC1-4846-B6C6-0A1E71DC2A14}" presName="sp" presStyleCnt="0"/>
      <dgm:spPr/>
    </dgm:pt>
    <dgm:pt modelId="{CCAFEFA8-CDBC-4E2D-9004-F91FD07D7DC2}" type="pres">
      <dgm:prSet presAssocID="{6B28F8A1-6C81-4F25-AA8A-DF21A50C4F03}" presName="composite" presStyleCnt="0"/>
      <dgm:spPr/>
    </dgm:pt>
    <dgm:pt modelId="{2E3023E5-4248-4845-B6E8-47D787F7CB4E}" type="pres">
      <dgm:prSet presAssocID="{6B28F8A1-6C81-4F25-AA8A-DF21A50C4F03}" presName="parentText" presStyleLbl="alignNode1" presStyleIdx="1" presStyleCnt="2">
        <dgm:presLayoutVars>
          <dgm:chMax val="1"/>
          <dgm:bulletEnabled val="1"/>
        </dgm:presLayoutVars>
      </dgm:prSet>
      <dgm:spPr/>
    </dgm:pt>
    <dgm:pt modelId="{84F1099B-5E52-462F-BBA0-C1CBDDEB2E1B}" type="pres">
      <dgm:prSet presAssocID="{6B28F8A1-6C81-4F25-AA8A-DF21A50C4F03}" presName="descendantText" presStyleLbl="alignAcc1" presStyleIdx="1" presStyleCnt="2">
        <dgm:presLayoutVars>
          <dgm:bulletEnabled val="1"/>
        </dgm:presLayoutVars>
      </dgm:prSet>
      <dgm:spPr/>
    </dgm:pt>
  </dgm:ptLst>
  <dgm:cxnLst>
    <dgm:cxn modelId="{1F3A9A07-2C51-40CA-ADFE-1699F50770D9}" type="presOf" srcId="{07D97729-4C57-47A2-BE91-12E6A1EAACA8}" destId="{84F1099B-5E52-462F-BBA0-C1CBDDEB2E1B}" srcOrd="0" destOrd="1" presId="urn:microsoft.com/office/officeart/2005/8/layout/chevron2"/>
    <dgm:cxn modelId="{D1D7F70A-9BDB-4B0E-81AA-67E2125D7846}" type="presOf" srcId="{16C6042C-AAB8-4F6A-B5D0-8CA1E1736750}" destId="{84F1099B-5E52-462F-BBA0-C1CBDDEB2E1B}" srcOrd="0" destOrd="0" presId="urn:microsoft.com/office/officeart/2005/8/layout/chevron2"/>
    <dgm:cxn modelId="{0C51B11A-9DFD-48D9-B828-1C19D445A6E4}" srcId="{616C474B-0813-4C51-84A5-8A7AE2B41C71}" destId="{D2279ADE-FFF1-47C9-B7D1-82A6EC98AB9A}" srcOrd="2" destOrd="0" parTransId="{03179906-6C1A-4710-81CF-06EE1DB1F7F3}" sibTransId="{2D78D140-FD69-43F5-BBEA-B58DC890D1CE}"/>
    <dgm:cxn modelId="{1E6D4C21-1A8D-43F0-9510-BF3483C51CAC}" type="presOf" srcId="{C183EE97-039F-4F72-A7D7-C4A992CEDF20}" destId="{9741DF6F-322A-43A3-8ED6-383C888001A1}" srcOrd="0" destOrd="1" presId="urn:microsoft.com/office/officeart/2005/8/layout/chevron2"/>
    <dgm:cxn modelId="{12260E40-D2D0-4787-94B6-4AFB8DE8F93B}" type="presOf" srcId="{6B28F8A1-6C81-4F25-AA8A-DF21A50C4F03}" destId="{2E3023E5-4248-4845-B6E8-47D787F7CB4E}" srcOrd="0" destOrd="0" presId="urn:microsoft.com/office/officeart/2005/8/layout/chevron2"/>
    <dgm:cxn modelId="{92941A6B-33AC-4F45-BE8F-11483B8F468B}" srcId="{6B28F8A1-6C81-4F25-AA8A-DF21A50C4F03}" destId="{07D97729-4C57-47A2-BE91-12E6A1EAACA8}" srcOrd="1" destOrd="0" parTransId="{A42C1276-D23E-4C5A-897C-21572FB45370}" sibTransId="{317ED76D-29AE-4156-85C1-3319A04015C2}"/>
    <dgm:cxn modelId="{BE8EFE83-873C-4724-BEF3-A0FF302A7943}" type="presOf" srcId="{BE3BD9CD-D7BA-4A76-9E6D-FC2AD48AD286}" destId="{9741DF6F-322A-43A3-8ED6-383C888001A1}" srcOrd="0" destOrd="0" presId="urn:microsoft.com/office/officeart/2005/8/layout/chevron2"/>
    <dgm:cxn modelId="{67CA178C-BB93-4A46-B751-B59E257EE688}" type="presOf" srcId="{D2279ADE-FFF1-47C9-B7D1-82A6EC98AB9A}" destId="{9741DF6F-322A-43A3-8ED6-383C888001A1}" srcOrd="0" destOrd="2" presId="urn:microsoft.com/office/officeart/2005/8/layout/chevron2"/>
    <dgm:cxn modelId="{9D85898C-6A41-432D-AE36-81E2C4DE0243}" srcId="{8901E8D4-84D4-4242-815B-2896C9B74156}" destId="{6B28F8A1-6C81-4F25-AA8A-DF21A50C4F03}" srcOrd="1" destOrd="0" parTransId="{9B59FFC5-7333-49BB-9604-679B56C28FC3}" sibTransId="{86D0E225-CD41-45F7-850A-C59D3567AC12}"/>
    <dgm:cxn modelId="{E0AC15A8-BCF2-4940-A285-7DC3E2E57B1D}" srcId="{6B28F8A1-6C81-4F25-AA8A-DF21A50C4F03}" destId="{16C6042C-AAB8-4F6A-B5D0-8CA1E1736750}" srcOrd="0" destOrd="0" parTransId="{1A869556-8F34-4E8E-A75E-0FD151FB077E}" sibTransId="{E942FD3A-CD3C-497F-ADBC-6508A0A4B67F}"/>
    <dgm:cxn modelId="{C3F2FCAC-7C6D-4CA4-B760-87EB8A0F1C8F}" srcId="{8901E8D4-84D4-4242-815B-2896C9B74156}" destId="{616C474B-0813-4C51-84A5-8A7AE2B41C71}" srcOrd="0" destOrd="0" parTransId="{152C927F-0057-4C60-BCAB-226D641BEB00}" sibTransId="{58798D72-DCC1-4846-B6C6-0A1E71DC2A14}"/>
    <dgm:cxn modelId="{1CA147B1-8440-4029-873B-35482BBBEAA0}" type="presOf" srcId="{BC5BA002-14D1-44E6-A5CF-1C3F4A096BD0}" destId="{84F1099B-5E52-462F-BBA0-C1CBDDEB2E1B}" srcOrd="0" destOrd="2" presId="urn:microsoft.com/office/officeart/2005/8/layout/chevron2"/>
    <dgm:cxn modelId="{10536AB5-5E45-46B0-9639-9BEC2877C8F8}" srcId="{616C474B-0813-4C51-84A5-8A7AE2B41C71}" destId="{C183EE97-039F-4F72-A7D7-C4A992CEDF20}" srcOrd="1" destOrd="0" parTransId="{AF074B9D-6550-4C4B-9640-1094AD4D4586}" sibTransId="{A3EBB4B1-4066-4DB8-823F-30C929CA1A0B}"/>
    <dgm:cxn modelId="{9D5612D1-50EA-4787-9C0E-BAB2EAC69E70}" srcId="{6B28F8A1-6C81-4F25-AA8A-DF21A50C4F03}" destId="{BC5BA002-14D1-44E6-A5CF-1C3F4A096BD0}" srcOrd="2" destOrd="0" parTransId="{AE04ED6C-8A68-4F88-8FE3-B336309F553A}" sibTransId="{BBC3924A-E1AE-4182-8DBA-0C75CE97B4B8}"/>
    <dgm:cxn modelId="{EA28ACDB-26F0-42B7-A544-A2B36C5A1FB9}" type="presOf" srcId="{616C474B-0813-4C51-84A5-8A7AE2B41C71}" destId="{229AC0F4-BA19-4C1B-BB63-9A2E00F46076}" srcOrd="0" destOrd="0" presId="urn:microsoft.com/office/officeart/2005/8/layout/chevron2"/>
    <dgm:cxn modelId="{DF1041DE-FB91-45BA-9DEC-8A32115E55E1}" type="presOf" srcId="{8901E8D4-84D4-4242-815B-2896C9B74156}" destId="{D2B8A52B-0826-4C1D-9EE1-E49244B80525}" srcOrd="0" destOrd="0" presId="urn:microsoft.com/office/officeart/2005/8/layout/chevron2"/>
    <dgm:cxn modelId="{91DA8EE3-35FE-404A-8193-9D85B1F9D230}" srcId="{616C474B-0813-4C51-84A5-8A7AE2B41C71}" destId="{BE3BD9CD-D7BA-4A76-9E6D-FC2AD48AD286}" srcOrd="0" destOrd="0" parTransId="{B9B0E649-CDB3-4AE3-AFCF-964FF067FB65}" sibTransId="{02BD50DB-DF54-4AF2-8B77-D58F80389333}"/>
    <dgm:cxn modelId="{32A7D712-DAC5-4967-9EE6-16576D1CB497}" type="presParOf" srcId="{D2B8A52B-0826-4C1D-9EE1-E49244B80525}" destId="{1AA96FAF-2879-412D-8200-DE75DE51E5EF}" srcOrd="0" destOrd="0" presId="urn:microsoft.com/office/officeart/2005/8/layout/chevron2"/>
    <dgm:cxn modelId="{5C5501DA-6280-4636-B8A4-3FEDBE657A54}" type="presParOf" srcId="{1AA96FAF-2879-412D-8200-DE75DE51E5EF}" destId="{229AC0F4-BA19-4C1B-BB63-9A2E00F46076}" srcOrd="0" destOrd="0" presId="urn:microsoft.com/office/officeart/2005/8/layout/chevron2"/>
    <dgm:cxn modelId="{7FF8B7C5-004B-4825-BBA7-3595223138D5}" type="presParOf" srcId="{1AA96FAF-2879-412D-8200-DE75DE51E5EF}" destId="{9741DF6F-322A-43A3-8ED6-383C888001A1}" srcOrd="1" destOrd="0" presId="urn:microsoft.com/office/officeart/2005/8/layout/chevron2"/>
    <dgm:cxn modelId="{9A100BA1-E8AF-419A-B3A2-FB386279289A}" type="presParOf" srcId="{D2B8A52B-0826-4C1D-9EE1-E49244B80525}" destId="{0325FC54-AF16-4768-9B43-357B8A4A5C56}" srcOrd="1" destOrd="0" presId="urn:microsoft.com/office/officeart/2005/8/layout/chevron2"/>
    <dgm:cxn modelId="{ABC2EDCA-D792-4457-AE92-30BD7CBE6E18}" type="presParOf" srcId="{D2B8A52B-0826-4C1D-9EE1-E49244B80525}" destId="{CCAFEFA8-CDBC-4E2D-9004-F91FD07D7DC2}" srcOrd="2" destOrd="0" presId="urn:microsoft.com/office/officeart/2005/8/layout/chevron2"/>
    <dgm:cxn modelId="{B68F0345-B40E-488E-ADBE-69C77A01ECD0}" type="presParOf" srcId="{CCAFEFA8-CDBC-4E2D-9004-F91FD07D7DC2}" destId="{2E3023E5-4248-4845-B6E8-47D787F7CB4E}" srcOrd="0" destOrd="0" presId="urn:microsoft.com/office/officeart/2005/8/layout/chevron2"/>
    <dgm:cxn modelId="{FEE74F99-71F8-46F5-B12B-C347C21C6A23}" type="presParOf" srcId="{CCAFEFA8-CDBC-4E2D-9004-F91FD07D7DC2}" destId="{84F1099B-5E52-462F-BBA0-C1CBDDEB2E1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01E8D4-84D4-4242-815B-2896C9B74156}"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US"/>
        </a:p>
      </dgm:t>
    </dgm:pt>
    <dgm:pt modelId="{616C474B-0813-4C51-84A5-8A7AE2B41C71}">
      <dgm:prSet phldrT="[Text]"/>
      <dgm:spPr/>
      <dgm:t>
        <a:bodyPr/>
        <a:lstStyle/>
        <a:p>
          <a:r>
            <a:rPr lang="vi-VN" b="1">
              <a:latin typeface="Times New Roman" panose="02020603050405020304" pitchFamily="18" charset="0"/>
              <a:cs typeface="Times New Roman" panose="02020603050405020304" pitchFamily="18" charset="0"/>
            </a:rPr>
            <a:t>Ư</a:t>
          </a:r>
          <a:r>
            <a:rPr lang="en-US" b="1">
              <a:latin typeface="Times New Roman" panose="02020603050405020304" pitchFamily="18" charset="0"/>
              <a:cs typeface="Times New Roman" panose="02020603050405020304" pitchFamily="18" charset="0"/>
            </a:rPr>
            <a:t>u điểm</a:t>
          </a:r>
        </a:p>
      </dgm:t>
    </dgm:pt>
    <dgm:pt modelId="{152C927F-0057-4C60-BCAB-226D641BEB00}" type="parTrans" cxnId="{C3F2FCAC-7C6D-4CA4-B760-87EB8A0F1C8F}">
      <dgm:prSet/>
      <dgm:spPr/>
      <dgm:t>
        <a:bodyPr/>
        <a:lstStyle/>
        <a:p>
          <a:endParaRPr lang="en-US">
            <a:latin typeface="+mj-lt"/>
          </a:endParaRPr>
        </a:p>
      </dgm:t>
    </dgm:pt>
    <dgm:pt modelId="{58798D72-DCC1-4846-B6C6-0A1E71DC2A14}" type="sibTrans" cxnId="{C3F2FCAC-7C6D-4CA4-B760-87EB8A0F1C8F}">
      <dgm:prSet/>
      <dgm:spPr/>
      <dgm:t>
        <a:bodyPr/>
        <a:lstStyle/>
        <a:p>
          <a:endParaRPr lang="en-US">
            <a:latin typeface="+mj-lt"/>
          </a:endParaRPr>
        </a:p>
      </dgm:t>
    </dgm:pt>
    <dgm:pt modelId="{BE3BD9CD-D7BA-4A76-9E6D-FC2AD48AD286}">
      <dgm:prSet phldrT="[Text]" custT="1"/>
      <dgm:spPr/>
      <dgm:t>
        <a:bodyPr/>
        <a:lstStyle/>
        <a:p>
          <a:r>
            <a:rPr lang="en-US" sz="2000">
              <a:latin typeface="Times New Roman" panose="02020603050405020304" pitchFamily="18" charset="0"/>
              <a:cs typeface="Times New Roman" panose="02020603050405020304" pitchFamily="18" charset="0"/>
            </a:rPr>
            <a:t>Việc đặt SVG của bạn vào một yêu cầu HTTP có thể giảm một chút thời gian tải.</a:t>
          </a:r>
        </a:p>
      </dgm:t>
    </dgm:pt>
    <dgm:pt modelId="{B9B0E649-CDB3-4AE3-AFCF-964FF067FB65}" type="parTrans" cxnId="{91DA8EE3-35FE-404A-8193-9D85B1F9D230}">
      <dgm:prSet/>
      <dgm:spPr/>
      <dgm:t>
        <a:bodyPr/>
        <a:lstStyle/>
        <a:p>
          <a:endParaRPr lang="en-US">
            <a:latin typeface="+mj-lt"/>
          </a:endParaRPr>
        </a:p>
      </dgm:t>
    </dgm:pt>
    <dgm:pt modelId="{02BD50DB-DF54-4AF2-8B77-D58F80389333}" type="sibTrans" cxnId="{91DA8EE3-35FE-404A-8193-9D85B1F9D230}">
      <dgm:prSet/>
      <dgm:spPr/>
      <dgm:t>
        <a:bodyPr/>
        <a:lstStyle/>
        <a:p>
          <a:endParaRPr lang="en-US">
            <a:latin typeface="+mj-lt"/>
          </a:endParaRPr>
        </a:p>
      </dgm:t>
    </dgm:pt>
    <dgm:pt modelId="{80AF9078-0316-4390-87D4-B462459AC6BF}">
      <dgm:prSet phldrT="[Text]" custT="1"/>
      <dgm:spPr/>
      <dgm:t>
        <a:bodyPr/>
        <a:lstStyle/>
        <a:p>
          <a:r>
            <a:rPr lang="vi-VN" sz="2000">
              <a:latin typeface="Times New Roman" panose="02020603050405020304" pitchFamily="18" charset="0"/>
              <a:cs typeface="Times New Roman" panose="02020603050405020304" pitchFamily="18" charset="0"/>
            </a:rPr>
            <a:t>Bạn có thể gán các class và id cho các phần tử SVG và tạo kiểu cho chúng bằng CSS</a:t>
          </a:r>
          <a:r>
            <a:rPr lang="en-US" sz="2000">
              <a:latin typeface="Times New Roman" panose="02020603050405020304" pitchFamily="18" charset="0"/>
              <a:cs typeface="Times New Roman" panose="02020603050405020304" pitchFamily="18" charset="0"/>
            </a:rPr>
            <a:t>.</a:t>
          </a:r>
        </a:p>
      </dgm:t>
    </dgm:pt>
    <dgm:pt modelId="{A9C8F329-90BA-4A56-9113-7921384A51B2}" type="parTrans" cxnId="{8DBF8B5E-8BE5-40D8-BBFF-F7481E07CD9E}">
      <dgm:prSet/>
      <dgm:spPr/>
      <dgm:t>
        <a:bodyPr/>
        <a:lstStyle/>
        <a:p>
          <a:endParaRPr lang="en-US"/>
        </a:p>
      </dgm:t>
    </dgm:pt>
    <dgm:pt modelId="{F7985B13-1FDC-4002-B296-D3152A19168E}" type="sibTrans" cxnId="{8DBF8B5E-8BE5-40D8-BBFF-F7481E07CD9E}">
      <dgm:prSet/>
      <dgm:spPr/>
      <dgm:t>
        <a:bodyPr/>
        <a:lstStyle/>
        <a:p>
          <a:endParaRPr lang="en-US"/>
        </a:p>
      </dgm:t>
    </dgm:pt>
    <dgm:pt modelId="{0C7EC19D-7A1B-4D99-A0AF-DF97B8828513}">
      <dgm:prSet custT="1"/>
      <dgm:spPr/>
      <dgm:t>
        <a:bodyPr/>
        <a:lstStyle/>
        <a:p>
          <a:r>
            <a:rPr lang="en-US" sz="2000">
              <a:latin typeface="Times New Roman" panose="02020603050405020304" pitchFamily="18" charset="0"/>
              <a:cs typeface="Times New Roman" panose="02020603050405020304" pitchFamily="18" charset="0"/>
            </a:rPr>
            <a:t>Bạn có thể tạo đánh dấu SVG thành một siêu liên kết bằng cách gói nó trong một phần tử &lt;a&gt;.</a:t>
          </a:r>
        </a:p>
      </dgm:t>
    </dgm:pt>
    <dgm:pt modelId="{CC9CD1D4-A394-4F6D-812C-44802B2BA2E2}" type="parTrans" cxnId="{3F3D3E67-8005-47B0-A320-4731FFB527E0}">
      <dgm:prSet/>
      <dgm:spPr/>
      <dgm:t>
        <a:bodyPr/>
        <a:lstStyle/>
        <a:p>
          <a:endParaRPr lang="en-US"/>
        </a:p>
      </dgm:t>
    </dgm:pt>
    <dgm:pt modelId="{E2C985BD-13E3-483A-8504-9EA316EA8381}" type="sibTrans" cxnId="{3F3D3E67-8005-47B0-A320-4731FFB527E0}">
      <dgm:prSet/>
      <dgm:spPr/>
      <dgm:t>
        <a:bodyPr/>
        <a:lstStyle/>
        <a:p>
          <a:endParaRPr lang="en-US"/>
        </a:p>
      </dgm:t>
    </dgm:pt>
    <dgm:pt modelId="{505B3196-C7A1-423E-AE03-3B63CE58C391}">
      <dgm:prSet phldrT="[Text]" custT="1"/>
      <dgm:spPr/>
      <dgm:t>
        <a:bodyPr/>
        <a:lstStyle/>
        <a:p>
          <a:r>
            <a:rPr lang="vi-VN" sz="2000">
              <a:latin typeface="Times New Roman" panose="02020603050405020304" pitchFamily="18" charset="0"/>
              <a:cs typeface="Times New Roman" panose="02020603050405020304" pitchFamily="18" charset="0"/>
            </a:rPr>
            <a:t>SVG nội tuyến là cách tiếp cận duy nhất cho phép bạn sử dụng các tương tác CSS (như: focus).</a:t>
          </a:r>
          <a:endParaRPr lang="en-US" sz="2000">
            <a:latin typeface="Times New Roman" panose="02020603050405020304" pitchFamily="18" charset="0"/>
            <a:cs typeface="Times New Roman" panose="02020603050405020304" pitchFamily="18" charset="0"/>
          </a:endParaRPr>
        </a:p>
      </dgm:t>
    </dgm:pt>
    <dgm:pt modelId="{ACA4C4EC-FA80-4882-91D2-6468E33EA0F1}" type="parTrans" cxnId="{8A421EB6-B7DF-48D6-A92E-D7B697D27BA2}">
      <dgm:prSet/>
      <dgm:spPr/>
      <dgm:t>
        <a:bodyPr/>
        <a:lstStyle/>
        <a:p>
          <a:endParaRPr lang="en-US"/>
        </a:p>
      </dgm:t>
    </dgm:pt>
    <dgm:pt modelId="{E8988B0A-EAF1-410B-92F9-3A75D6FD647E}" type="sibTrans" cxnId="{8A421EB6-B7DF-48D6-A92E-D7B697D27BA2}">
      <dgm:prSet/>
      <dgm:spPr/>
      <dgm:t>
        <a:bodyPr/>
        <a:lstStyle/>
        <a:p>
          <a:endParaRPr lang="en-US"/>
        </a:p>
      </dgm:t>
    </dgm:pt>
    <dgm:pt modelId="{D2B8A52B-0826-4C1D-9EE1-E49244B80525}" type="pres">
      <dgm:prSet presAssocID="{8901E8D4-84D4-4242-815B-2896C9B74156}" presName="linearFlow" presStyleCnt="0">
        <dgm:presLayoutVars>
          <dgm:dir/>
          <dgm:animLvl val="lvl"/>
          <dgm:resizeHandles val="exact"/>
        </dgm:presLayoutVars>
      </dgm:prSet>
      <dgm:spPr/>
    </dgm:pt>
    <dgm:pt modelId="{1AA96FAF-2879-412D-8200-DE75DE51E5EF}" type="pres">
      <dgm:prSet presAssocID="{616C474B-0813-4C51-84A5-8A7AE2B41C71}" presName="composite" presStyleCnt="0"/>
      <dgm:spPr/>
    </dgm:pt>
    <dgm:pt modelId="{229AC0F4-BA19-4C1B-BB63-9A2E00F46076}" type="pres">
      <dgm:prSet presAssocID="{616C474B-0813-4C51-84A5-8A7AE2B41C71}" presName="parentText" presStyleLbl="alignNode1" presStyleIdx="0" presStyleCnt="1">
        <dgm:presLayoutVars>
          <dgm:chMax val="1"/>
          <dgm:bulletEnabled val="1"/>
        </dgm:presLayoutVars>
      </dgm:prSet>
      <dgm:spPr/>
    </dgm:pt>
    <dgm:pt modelId="{9741DF6F-322A-43A3-8ED6-383C888001A1}" type="pres">
      <dgm:prSet presAssocID="{616C474B-0813-4C51-84A5-8A7AE2B41C71}" presName="descendantText" presStyleLbl="alignAcc1" presStyleIdx="0" presStyleCnt="1">
        <dgm:presLayoutVars>
          <dgm:bulletEnabled val="1"/>
        </dgm:presLayoutVars>
      </dgm:prSet>
      <dgm:spPr/>
    </dgm:pt>
  </dgm:ptLst>
  <dgm:cxnLst>
    <dgm:cxn modelId="{8DBF8B5E-8BE5-40D8-BBFF-F7481E07CD9E}" srcId="{616C474B-0813-4C51-84A5-8A7AE2B41C71}" destId="{80AF9078-0316-4390-87D4-B462459AC6BF}" srcOrd="1" destOrd="0" parTransId="{A9C8F329-90BA-4A56-9113-7921384A51B2}" sibTransId="{F7985B13-1FDC-4002-B296-D3152A19168E}"/>
    <dgm:cxn modelId="{3F3D3E67-8005-47B0-A320-4731FFB527E0}" srcId="{616C474B-0813-4C51-84A5-8A7AE2B41C71}" destId="{0C7EC19D-7A1B-4D99-A0AF-DF97B8828513}" srcOrd="3" destOrd="0" parTransId="{CC9CD1D4-A394-4F6D-812C-44802B2BA2E2}" sibTransId="{E2C985BD-13E3-483A-8504-9EA316EA8381}"/>
    <dgm:cxn modelId="{BE8EFE83-873C-4724-BEF3-A0FF302A7943}" type="presOf" srcId="{BE3BD9CD-D7BA-4A76-9E6D-FC2AD48AD286}" destId="{9741DF6F-322A-43A3-8ED6-383C888001A1}" srcOrd="0" destOrd="0" presId="urn:microsoft.com/office/officeart/2005/8/layout/chevron2"/>
    <dgm:cxn modelId="{6F05D08F-C5FD-46DD-937A-CED5DCADF33F}" type="presOf" srcId="{0C7EC19D-7A1B-4D99-A0AF-DF97B8828513}" destId="{9741DF6F-322A-43A3-8ED6-383C888001A1}" srcOrd="0" destOrd="3" presId="urn:microsoft.com/office/officeart/2005/8/layout/chevron2"/>
    <dgm:cxn modelId="{C3F2FCAC-7C6D-4CA4-B760-87EB8A0F1C8F}" srcId="{8901E8D4-84D4-4242-815B-2896C9B74156}" destId="{616C474B-0813-4C51-84A5-8A7AE2B41C71}" srcOrd="0" destOrd="0" parTransId="{152C927F-0057-4C60-BCAB-226D641BEB00}" sibTransId="{58798D72-DCC1-4846-B6C6-0A1E71DC2A14}"/>
    <dgm:cxn modelId="{8A421EB6-B7DF-48D6-A92E-D7B697D27BA2}" srcId="{616C474B-0813-4C51-84A5-8A7AE2B41C71}" destId="{505B3196-C7A1-423E-AE03-3B63CE58C391}" srcOrd="2" destOrd="0" parTransId="{ACA4C4EC-FA80-4882-91D2-6468E33EA0F1}" sibTransId="{E8988B0A-EAF1-410B-92F9-3A75D6FD647E}"/>
    <dgm:cxn modelId="{4B12D0C7-227D-4C7E-A62A-263228CAD2D3}" type="presOf" srcId="{80AF9078-0316-4390-87D4-B462459AC6BF}" destId="{9741DF6F-322A-43A3-8ED6-383C888001A1}" srcOrd="0" destOrd="1" presId="urn:microsoft.com/office/officeart/2005/8/layout/chevron2"/>
    <dgm:cxn modelId="{9591A3CE-D23E-49EB-89EC-694C0054B0DE}" type="presOf" srcId="{505B3196-C7A1-423E-AE03-3B63CE58C391}" destId="{9741DF6F-322A-43A3-8ED6-383C888001A1}" srcOrd="0" destOrd="2" presId="urn:microsoft.com/office/officeart/2005/8/layout/chevron2"/>
    <dgm:cxn modelId="{EA28ACDB-26F0-42B7-A544-A2B36C5A1FB9}" type="presOf" srcId="{616C474B-0813-4C51-84A5-8A7AE2B41C71}" destId="{229AC0F4-BA19-4C1B-BB63-9A2E00F46076}" srcOrd="0" destOrd="0" presId="urn:microsoft.com/office/officeart/2005/8/layout/chevron2"/>
    <dgm:cxn modelId="{DF1041DE-FB91-45BA-9DEC-8A32115E55E1}" type="presOf" srcId="{8901E8D4-84D4-4242-815B-2896C9B74156}" destId="{D2B8A52B-0826-4C1D-9EE1-E49244B80525}" srcOrd="0" destOrd="0" presId="urn:microsoft.com/office/officeart/2005/8/layout/chevron2"/>
    <dgm:cxn modelId="{91DA8EE3-35FE-404A-8193-9D85B1F9D230}" srcId="{616C474B-0813-4C51-84A5-8A7AE2B41C71}" destId="{BE3BD9CD-D7BA-4A76-9E6D-FC2AD48AD286}" srcOrd="0" destOrd="0" parTransId="{B9B0E649-CDB3-4AE3-AFCF-964FF067FB65}" sibTransId="{02BD50DB-DF54-4AF2-8B77-D58F80389333}"/>
    <dgm:cxn modelId="{32A7D712-DAC5-4967-9EE6-16576D1CB497}" type="presParOf" srcId="{D2B8A52B-0826-4C1D-9EE1-E49244B80525}" destId="{1AA96FAF-2879-412D-8200-DE75DE51E5EF}" srcOrd="0" destOrd="0" presId="urn:microsoft.com/office/officeart/2005/8/layout/chevron2"/>
    <dgm:cxn modelId="{5C5501DA-6280-4636-B8A4-3FEDBE657A54}" type="presParOf" srcId="{1AA96FAF-2879-412D-8200-DE75DE51E5EF}" destId="{229AC0F4-BA19-4C1B-BB63-9A2E00F46076}" srcOrd="0" destOrd="0" presId="urn:microsoft.com/office/officeart/2005/8/layout/chevron2"/>
    <dgm:cxn modelId="{7FF8B7C5-004B-4825-BBA7-3595223138D5}" type="presParOf" srcId="{1AA96FAF-2879-412D-8200-DE75DE51E5EF}" destId="{9741DF6F-322A-43A3-8ED6-383C888001A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01E8D4-84D4-4242-815B-2896C9B74156}" type="doc">
      <dgm:prSet loTypeId="urn:microsoft.com/office/officeart/2005/8/layout/chevron2" loCatId="list" qsTypeId="urn:microsoft.com/office/officeart/2005/8/quickstyle/simple3" qsCatId="simple" csTypeId="urn:microsoft.com/office/officeart/2005/8/colors/accent1_2" csCatId="accent1" phldr="1"/>
      <dgm:spPr/>
      <dgm:t>
        <a:bodyPr/>
        <a:lstStyle/>
        <a:p>
          <a:endParaRPr lang="en-US"/>
        </a:p>
      </dgm:t>
    </dgm:pt>
    <dgm:pt modelId="{616C474B-0813-4C51-84A5-8A7AE2B41C71}">
      <dgm:prSet phldrT="[Text]"/>
      <dgm:spPr/>
      <dgm:t>
        <a:bodyPr/>
        <a:lstStyle/>
        <a:p>
          <a:r>
            <a:rPr lang="en-US" b="1">
              <a:latin typeface="Times New Roman" panose="02020603050405020304" pitchFamily="18" charset="0"/>
              <a:cs typeface="Times New Roman" panose="02020603050405020304" pitchFamily="18" charset="0"/>
            </a:rPr>
            <a:t>Nhược điểm</a:t>
          </a:r>
        </a:p>
      </dgm:t>
    </dgm:pt>
    <dgm:pt modelId="{152C927F-0057-4C60-BCAB-226D641BEB00}" type="parTrans" cxnId="{C3F2FCAC-7C6D-4CA4-B760-87EB8A0F1C8F}">
      <dgm:prSet/>
      <dgm:spPr/>
      <dgm:t>
        <a:bodyPr/>
        <a:lstStyle/>
        <a:p>
          <a:endParaRPr lang="en-US">
            <a:latin typeface="+mj-lt"/>
          </a:endParaRPr>
        </a:p>
      </dgm:t>
    </dgm:pt>
    <dgm:pt modelId="{58798D72-DCC1-4846-B6C6-0A1E71DC2A14}" type="sibTrans" cxnId="{C3F2FCAC-7C6D-4CA4-B760-87EB8A0F1C8F}">
      <dgm:prSet/>
      <dgm:spPr/>
      <dgm:t>
        <a:bodyPr/>
        <a:lstStyle/>
        <a:p>
          <a:endParaRPr lang="en-US">
            <a:latin typeface="+mj-lt"/>
          </a:endParaRPr>
        </a:p>
      </dgm:t>
    </dgm:pt>
    <dgm:pt modelId="{BE3BD9CD-D7BA-4A76-9E6D-FC2AD48AD286}">
      <dgm:prSet phldrT="[Text]" custT="1"/>
      <dgm:spPr/>
      <dgm:t>
        <a:bodyPr/>
        <a:lstStyle/>
        <a:p>
          <a:r>
            <a:rPr lang="vi-VN" sz="2000">
              <a:latin typeface="Times New Roman" panose="02020603050405020304" pitchFamily="18" charset="0"/>
              <a:cs typeface="Times New Roman" panose="02020603050405020304" pitchFamily="18" charset="0"/>
            </a:rPr>
            <a:t>Phương pháp này chỉ phù hợp nếu bạn chỉ sử dụng SVG ở một nơi. Nhân bản làm cho việc bảo trì tốn nhiều tài nguyên.</a:t>
          </a:r>
          <a:endParaRPr lang="en-US" sz="2000">
            <a:latin typeface="Times New Roman" panose="02020603050405020304" pitchFamily="18" charset="0"/>
            <a:cs typeface="Times New Roman" panose="02020603050405020304" pitchFamily="18" charset="0"/>
          </a:endParaRPr>
        </a:p>
      </dgm:t>
    </dgm:pt>
    <dgm:pt modelId="{B9B0E649-CDB3-4AE3-AFCF-964FF067FB65}" type="parTrans" cxnId="{91DA8EE3-35FE-404A-8193-9D85B1F9D230}">
      <dgm:prSet/>
      <dgm:spPr/>
      <dgm:t>
        <a:bodyPr/>
        <a:lstStyle/>
        <a:p>
          <a:endParaRPr lang="en-US">
            <a:latin typeface="+mj-lt"/>
          </a:endParaRPr>
        </a:p>
      </dgm:t>
    </dgm:pt>
    <dgm:pt modelId="{02BD50DB-DF54-4AF2-8B77-D58F80389333}" type="sibTrans" cxnId="{91DA8EE3-35FE-404A-8193-9D85B1F9D230}">
      <dgm:prSet/>
      <dgm:spPr/>
      <dgm:t>
        <a:bodyPr/>
        <a:lstStyle/>
        <a:p>
          <a:endParaRPr lang="en-US">
            <a:latin typeface="+mj-lt"/>
          </a:endParaRPr>
        </a:p>
      </dgm:t>
    </dgm:pt>
    <dgm:pt modelId="{14ABC8E7-75D0-4307-99C5-4F9E85891D97}">
      <dgm:prSet custT="1"/>
      <dgm:spPr/>
      <dgm:t>
        <a:bodyPr/>
        <a:lstStyle/>
        <a:p>
          <a:r>
            <a:rPr lang="vi-VN" sz="2000">
              <a:latin typeface="Times New Roman" panose="02020603050405020304" pitchFamily="18" charset="0"/>
              <a:cs typeface="Times New Roman" panose="02020603050405020304" pitchFamily="18" charset="0"/>
            </a:rPr>
            <a:t>Mã SVG bổ sung làm tăng kích thước tệp HTML của bạn.</a:t>
          </a:r>
          <a:endParaRPr lang="en-US" sz="2000">
            <a:latin typeface="Times New Roman" panose="02020603050405020304" pitchFamily="18" charset="0"/>
            <a:cs typeface="Times New Roman" panose="02020603050405020304" pitchFamily="18" charset="0"/>
          </a:endParaRPr>
        </a:p>
      </dgm:t>
    </dgm:pt>
    <dgm:pt modelId="{095E45FB-B4FB-470E-BD4F-61017055BE14}" type="parTrans" cxnId="{7B313082-1911-426C-9805-C88A136041B5}">
      <dgm:prSet/>
      <dgm:spPr/>
      <dgm:t>
        <a:bodyPr/>
        <a:lstStyle/>
        <a:p>
          <a:endParaRPr lang="en-US"/>
        </a:p>
      </dgm:t>
    </dgm:pt>
    <dgm:pt modelId="{311D46E8-6A5E-4F09-BAF8-1655CFF388A3}" type="sibTrans" cxnId="{7B313082-1911-426C-9805-C88A136041B5}">
      <dgm:prSet/>
      <dgm:spPr/>
      <dgm:t>
        <a:bodyPr/>
        <a:lstStyle/>
        <a:p>
          <a:endParaRPr lang="en-US"/>
        </a:p>
      </dgm:t>
    </dgm:pt>
    <dgm:pt modelId="{4BE592AD-331E-49B0-B443-E5CAC02CCC29}">
      <dgm:prSet custT="1"/>
      <dgm:spPr/>
      <dgm:t>
        <a:bodyPr/>
        <a:lstStyle/>
        <a:p>
          <a:r>
            <a:rPr lang="vi-VN" sz="2000">
              <a:latin typeface="Times New Roman" panose="02020603050405020304" pitchFamily="18" charset="0"/>
              <a:cs typeface="Times New Roman" panose="02020603050405020304" pitchFamily="18" charset="0"/>
            </a:rPr>
            <a:t>Trình duyệt không thể lưu vào bộ nhớ cache SVG nội tuyến</a:t>
          </a:r>
          <a:r>
            <a:rPr lang="en-US" sz="2000">
              <a:latin typeface="Times New Roman" panose="02020603050405020304" pitchFamily="18" charset="0"/>
              <a:cs typeface="Times New Roman" panose="02020603050405020304" pitchFamily="18" charset="0"/>
            </a:rPr>
            <a:t>.</a:t>
          </a:r>
        </a:p>
      </dgm:t>
    </dgm:pt>
    <dgm:pt modelId="{53196EC8-58C3-41EE-BBF1-336C1B93E65D}" type="parTrans" cxnId="{E6F6D05A-E897-426D-8856-3C54D03A3A88}">
      <dgm:prSet/>
      <dgm:spPr/>
      <dgm:t>
        <a:bodyPr/>
        <a:lstStyle/>
        <a:p>
          <a:endParaRPr lang="en-US"/>
        </a:p>
      </dgm:t>
    </dgm:pt>
    <dgm:pt modelId="{90F11A74-C08F-4C58-9986-7516E2DDA1F4}" type="sibTrans" cxnId="{E6F6D05A-E897-426D-8856-3C54D03A3A88}">
      <dgm:prSet/>
      <dgm:spPr/>
      <dgm:t>
        <a:bodyPr/>
        <a:lstStyle/>
        <a:p>
          <a:endParaRPr lang="en-US"/>
        </a:p>
      </dgm:t>
    </dgm:pt>
    <dgm:pt modelId="{9774586F-2E34-41F2-A11A-6A9F5F943DA8}">
      <dgm:prSet custT="1"/>
      <dgm:spPr/>
      <dgm:t>
        <a:bodyPr/>
        <a:lstStyle/>
        <a:p>
          <a:r>
            <a:rPr lang="vi-VN" sz="2000">
              <a:latin typeface="Times New Roman" panose="02020603050405020304" pitchFamily="18" charset="0"/>
              <a:cs typeface="Times New Roman" panose="02020603050405020304" pitchFamily="18" charset="0"/>
            </a:rPr>
            <a:t>Bạn có thể bao gồm dự phòng trong phần tử &lt;foreignObject&gt;, nhưng các trình duyệt hỗ trợ SVG vẫn tải xuống bất kỳ hình ảnh dự phòng nào.</a:t>
          </a:r>
          <a:endParaRPr lang="en-US" sz="2000">
            <a:latin typeface="Times New Roman" panose="02020603050405020304" pitchFamily="18" charset="0"/>
            <a:cs typeface="Times New Roman" panose="02020603050405020304" pitchFamily="18" charset="0"/>
          </a:endParaRPr>
        </a:p>
      </dgm:t>
    </dgm:pt>
    <dgm:pt modelId="{C0FA1345-F6A6-4ED6-9593-BCBB5970851A}" type="parTrans" cxnId="{D68724E4-8528-4377-B89D-98E6FE800B9C}">
      <dgm:prSet/>
      <dgm:spPr/>
      <dgm:t>
        <a:bodyPr/>
        <a:lstStyle/>
        <a:p>
          <a:endParaRPr lang="en-US"/>
        </a:p>
      </dgm:t>
    </dgm:pt>
    <dgm:pt modelId="{33C67174-AD28-4F06-893C-9A4A0277941D}" type="sibTrans" cxnId="{D68724E4-8528-4377-B89D-98E6FE800B9C}">
      <dgm:prSet/>
      <dgm:spPr/>
      <dgm:t>
        <a:bodyPr/>
        <a:lstStyle/>
        <a:p>
          <a:endParaRPr lang="en-US"/>
        </a:p>
      </dgm:t>
    </dgm:pt>
    <dgm:pt modelId="{D2B8A52B-0826-4C1D-9EE1-E49244B80525}" type="pres">
      <dgm:prSet presAssocID="{8901E8D4-84D4-4242-815B-2896C9B74156}" presName="linearFlow" presStyleCnt="0">
        <dgm:presLayoutVars>
          <dgm:dir/>
          <dgm:animLvl val="lvl"/>
          <dgm:resizeHandles val="exact"/>
        </dgm:presLayoutVars>
      </dgm:prSet>
      <dgm:spPr/>
    </dgm:pt>
    <dgm:pt modelId="{1AA96FAF-2879-412D-8200-DE75DE51E5EF}" type="pres">
      <dgm:prSet presAssocID="{616C474B-0813-4C51-84A5-8A7AE2B41C71}" presName="composite" presStyleCnt="0"/>
      <dgm:spPr/>
    </dgm:pt>
    <dgm:pt modelId="{229AC0F4-BA19-4C1B-BB63-9A2E00F46076}" type="pres">
      <dgm:prSet presAssocID="{616C474B-0813-4C51-84A5-8A7AE2B41C71}" presName="parentText" presStyleLbl="alignNode1" presStyleIdx="0" presStyleCnt="1">
        <dgm:presLayoutVars>
          <dgm:chMax val="1"/>
          <dgm:bulletEnabled val="1"/>
        </dgm:presLayoutVars>
      </dgm:prSet>
      <dgm:spPr/>
    </dgm:pt>
    <dgm:pt modelId="{9741DF6F-322A-43A3-8ED6-383C888001A1}" type="pres">
      <dgm:prSet presAssocID="{616C474B-0813-4C51-84A5-8A7AE2B41C71}" presName="descendantText" presStyleLbl="alignAcc1" presStyleIdx="0" presStyleCnt="1">
        <dgm:presLayoutVars>
          <dgm:bulletEnabled val="1"/>
        </dgm:presLayoutVars>
      </dgm:prSet>
      <dgm:spPr/>
    </dgm:pt>
  </dgm:ptLst>
  <dgm:cxnLst>
    <dgm:cxn modelId="{E6F6D05A-E897-426D-8856-3C54D03A3A88}" srcId="{616C474B-0813-4C51-84A5-8A7AE2B41C71}" destId="{4BE592AD-331E-49B0-B443-E5CAC02CCC29}" srcOrd="2" destOrd="0" parTransId="{53196EC8-58C3-41EE-BBF1-336C1B93E65D}" sibTransId="{90F11A74-C08F-4C58-9986-7516E2DDA1F4}"/>
    <dgm:cxn modelId="{A17A9072-7C95-449E-AE77-7EFA7DA53EB3}" type="presOf" srcId="{9774586F-2E34-41F2-A11A-6A9F5F943DA8}" destId="{9741DF6F-322A-43A3-8ED6-383C888001A1}" srcOrd="0" destOrd="3" presId="urn:microsoft.com/office/officeart/2005/8/layout/chevron2"/>
    <dgm:cxn modelId="{7B313082-1911-426C-9805-C88A136041B5}" srcId="{616C474B-0813-4C51-84A5-8A7AE2B41C71}" destId="{14ABC8E7-75D0-4307-99C5-4F9E85891D97}" srcOrd="1" destOrd="0" parTransId="{095E45FB-B4FB-470E-BD4F-61017055BE14}" sibTransId="{311D46E8-6A5E-4F09-BAF8-1655CFF388A3}"/>
    <dgm:cxn modelId="{BE8EFE83-873C-4724-BEF3-A0FF302A7943}" type="presOf" srcId="{BE3BD9CD-D7BA-4A76-9E6D-FC2AD48AD286}" destId="{9741DF6F-322A-43A3-8ED6-383C888001A1}" srcOrd="0" destOrd="0" presId="urn:microsoft.com/office/officeart/2005/8/layout/chevron2"/>
    <dgm:cxn modelId="{C3F2FCAC-7C6D-4CA4-B760-87EB8A0F1C8F}" srcId="{8901E8D4-84D4-4242-815B-2896C9B74156}" destId="{616C474B-0813-4C51-84A5-8A7AE2B41C71}" srcOrd="0" destOrd="0" parTransId="{152C927F-0057-4C60-BCAB-226D641BEB00}" sibTransId="{58798D72-DCC1-4846-B6C6-0A1E71DC2A14}"/>
    <dgm:cxn modelId="{D5B8B4D6-808D-4886-B016-75AE4AD4385E}" type="presOf" srcId="{4BE592AD-331E-49B0-B443-E5CAC02CCC29}" destId="{9741DF6F-322A-43A3-8ED6-383C888001A1}" srcOrd="0" destOrd="2" presId="urn:microsoft.com/office/officeart/2005/8/layout/chevron2"/>
    <dgm:cxn modelId="{EA28ACDB-26F0-42B7-A544-A2B36C5A1FB9}" type="presOf" srcId="{616C474B-0813-4C51-84A5-8A7AE2B41C71}" destId="{229AC0F4-BA19-4C1B-BB63-9A2E00F46076}" srcOrd="0" destOrd="0" presId="urn:microsoft.com/office/officeart/2005/8/layout/chevron2"/>
    <dgm:cxn modelId="{DF1041DE-FB91-45BA-9DEC-8A32115E55E1}" type="presOf" srcId="{8901E8D4-84D4-4242-815B-2896C9B74156}" destId="{D2B8A52B-0826-4C1D-9EE1-E49244B80525}" srcOrd="0" destOrd="0" presId="urn:microsoft.com/office/officeart/2005/8/layout/chevron2"/>
    <dgm:cxn modelId="{91DA8EE3-35FE-404A-8193-9D85B1F9D230}" srcId="{616C474B-0813-4C51-84A5-8A7AE2B41C71}" destId="{BE3BD9CD-D7BA-4A76-9E6D-FC2AD48AD286}" srcOrd="0" destOrd="0" parTransId="{B9B0E649-CDB3-4AE3-AFCF-964FF067FB65}" sibTransId="{02BD50DB-DF54-4AF2-8B77-D58F80389333}"/>
    <dgm:cxn modelId="{D68724E4-8528-4377-B89D-98E6FE800B9C}" srcId="{616C474B-0813-4C51-84A5-8A7AE2B41C71}" destId="{9774586F-2E34-41F2-A11A-6A9F5F943DA8}" srcOrd="3" destOrd="0" parTransId="{C0FA1345-F6A6-4ED6-9593-BCBB5970851A}" sibTransId="{33C67174-AD28-4F06-893C-9A4A0277941D}"/>
    <dgm:cxn modelId="{452651F9-2034-408D-8065-098393F0B1AD}" type="presOf" srcId="{14ABC8E7-75D0-4307-99C5-4F9E85891D97}" destId="{9741DF6F-322A-43A3-8ED6-383C888001A1}" srcOrd="0" destOrd="1" presId="urn:microsoft.com/office/officeart/2005/8/layout/chevron2"/>
    <dgm:cxn modelId="{32A7D712-DAC5-4967-9EE6-16576D1CB497}" type="presParOf" srcId="{D2B8A52B-0826-4C1D-9EE1-E49244B80525}" destId="{1AA96FAF-2879-412D-8200-DE75DE51E5EF}" srcOrd="0" destOrd="0" presId="urn:microsoft.com/office/officeart/2005/8/layout/chevron2"/>
    <dgm:cxn modelId="{5C5501DA-6280-4636-B8A4-3FEDBE657A54}" type="presParOf" srcId="{1AA96FAF-2879-412D-8200-DE75DE51E5EF}" destId="{229AC0F4-BA19-4C1B-BB63-9A2E00F46076}" srcOrd="0" destOrd="0" presId="urn:microsoft.com/office/officeart/2005/8/layout/chevron2"/>
    <dgm:cxn modelId="{7FF8B7C5-004B-4825-BBA7-3595223138D5}" type="presParOf" srcId="{1AA96FAF-2879-412D-8200-DE75DE51E5EF}" destId="{9741DF6F-322A-43A3-8ED6-383C888001A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B523E28-93ED-4202-AC65-41521F88D12D}" type="doc">
      <dgm:prSet loTypeId="urn:microsoft.com/office/officeart/2005/8/layout/hProcess9" loCatId="process" qsTypeId="urn:microsoft.com/office/officeart/2005/8/quickstyle/simple1" qsCatId="simple" csTypeId="urn:microsoft.com/office/officeart/2005/8/colors/accent1_2" csCatId="accent1" phldr="1"/>
      <dgm:spPr/>
    </dgm:pt>
    <dgm:pt modelId="{609365FD-6A29-4EF3-8165-BFB9A5C9F901}">
      <dgm:prSet phldrT="[Text]"/>
      <dgm:spPr/>
      <dgm:t>
        <a:bodyPr/>
        <a:lstStyle/>
        <a:p>
          <a:pPr>
            <a:buFont typeface="Wingdings" panose="05000000000000000000" pitchFamily="2" charset="2"/>
            <a:buChar char="Ø"/>
          </a:pPr>
          <a:r>
            <a:rPr lang="vi-VN">
              <a:latin typeface="Times New Roman" panose="02020603050405020304" pitchFamily="18" charset="0"/>
              <a:cs typeface="Times New Roman" panose="02020603050405020304" pitchFamily="18" charset="0"/>
            </a:rPr>
            <a:t>Điều này có thể dẫn đến việc khó viết</a:t>
          </a:r>
          <a:r>
            <a:rPr lang="en-US">
              <a:latin typeface="Times New Roman" panose="02020603050405020304" pitchFamily="18" charset="0"/>
              <a:cs typeface="Times New Roman" panose="02020603050405020304" pitchFamily="18" charset="0"/>
            </a:rPr>
            <a:t> code</a:t>
          </a:r>
          <a:r>
            <a:rPr lang="vi-VN">
              <a:latin typeface="Times New Roman" panose="02020603050405020304" pitchFamily="18" charset="0"/>
              <a:cs typeface="Times New Roman" panose="02020603050405020304" pitchFamily="18" charset="0"/>
            </a:rPr>
            <a:t>, bảo trì và gỡ lỗi hơn.</a:t>
          </a:r>
          <a:endParaRPr lang="en-US">
            <a:latin typeface="Times New Roman" panose="02020603050405020304" pitchFamily="18" charset="0"/>
            <a:cs typeface="Times New Roman" panose="02020603050405020304" pitchFamily="18" charset="0"/>
          </a:endParaRPr>
        </a:p>
      </dgm:t>
    </dgm:pt>
    <dgm:pt modelId="{45A1DD2C-C335-415D-AF55-E6BF2279D305}" type="parTrans" cxnId="{CB664D1D-0105-457D-BBC3-D08275730FD7}">
      <dgm:prSet/>
      <dgm:spPr/>
      <dgm:t>
        <a:bodyPr/>
        <a:lstStyle/>
        <a:p>
          <a:endParaRPr lang="en-US">
            <a:latin typeface="+mj-lt"/>
          </a:endParaRPr>
        </a:p>
      </dgm:t>
    </dgm:pt>
    <dgm:pt modelId="{1238FABC-D018-45C1-BF82-B50AAA0E85AB}" type="sibTrans" cxnId="{CB664D1D-0105-457D-BBC3-D08275730FD7}">
      <dgm:prSet/>
      <dgm:spPr/>
      <dgm:t>
        <a:bodyPr/>
        <a:lstStyle/>
        <a:p>
          <a:endParaRPr lang="en-US">
            <a:latin typeface="+mj-lt"/>
          </a:endParaRPr>
        </a:p>
      </dgm:t>
    </dgm:pt>
    <dgm:pt modelId="{6122D63B-2341-4118-A778-2EB6A955FA78}">
      <dgm:prSet phldrT="[Text]">
        <dgm:style>
          <a:lnRef idx="2">
            <a:schemeClr val="accent6"/>
          </a:lnRef>
          <a:fillRef idx="1">
            <a:schemeClr val="lt1"/>
          </a:fillRef>
          <a:effectRef idx="0">
            <a:schemeClr val="accent6"/>
          </a:effectRef>
          <a:fontRef idx="minor">
            <a:schemeClr val="dk1"/>
          </a:fontRef>
        </dgm:style>
      </dgm:prSet>
      <dgm:spPr/>
      <dgm:t>
        <a:bodyPr/>
        <a:lstStyle/>
        <a:p>
          <a:r>
            <a:rPr lang="en-US" b="0">
              <a:latin typeface="Times New Roman" panose="02020603050405020304" pitchFamily="18" charset="0"/>
              <a:ea typeface="Tahoma" panose="020B0604030504040204" pitchFamily="34" charset="0"/>
              <a:cs typeface="Times New Roman" panose="02020603050405020304" pitchFamily="18" charset="0"/>
            </a:rPr>
            <a:t>Sử dụng các bảng để bố trí thay vì các kỹ thuật bố trí CSS là một ý tưởng tồi</a:t>
          </a:r>
        </a:p>
      </dgm:t>
    </dgm:pt>
    <dgm:pt modelId="{B6961674-752C-49F9-8364-148EFC4F0AA4}" type="parTrans" cxnId="{E8FC9814-3820-4D67-B450-6509DE3A8649}">
      <dgm:prSet/>
      <dgm:spPr/>
      <dgm:t>
        <a:bodyPr/>
        <a:lstStyle/>
        <a:p>
          <a:endParaRPr lang="en-US">
            <a:latin typeface="+mj-lt"/>
          </a:endParaRPr>
        </a:p>
      </dgm:t>
    </dgm:pt>
    <dgm:pt modelId="{6B186302-A2F8-4320-B561-703443DA69F8}" type="sibTrans" cxnId="{E8FC9814-3820-4D67-B450-6509DE3A8649}">
      <dgm:prSet/>
      <dgm:spPr/>
      <dgm:t>
        <a:bodyPr/>
        <a:lstStyle/>
        <a:p>
          <a:endParaRPr lang="en-US">
            <a:latin typeface="+mj-lt"/>
          </a:endParaRPr>
        </a:p>
      </dgm:t>
    </dgm:pt>
    <dgm:pt modelId="{F23CB3A2-FD2E-4CD7-B6AE-EF3A3600A48E}">
      <dgm:prSet/>
      <dgm:spPr/>
      <dgm:t>
        <a:bodyPr/>
        <a:lstStyle/>
        <a:p>
          <a:r>
            <a:rPr lang="en-US">
              <a:latin typeface="Times New Roman" panose="02020603050405020304" pitchFamily="18" charset="0"/>
              <a:cs typeface="Times New Roman" panose="02020603050405020304" pitchFamily="18" charset="0"/>
            </a:rPr>
            <a:t>C</a:t>
          </a:r>
          <a:r>
            <a:rPr lang="vi-VN">
              <a:latin typeface="Times New Roman" panose="02020603050405020304" pitchFamily="18" charset="0"/>
              <a:cs typeface="Times New Roman" panose="02020603050405020304" pitchFamily="18" charset="0"/>
            </a:rPr>
            <a:t>ần có thêm các biện pháp để tạo kiểu bố cục bảng hoạt động hiệu quả trên nhiều thiết bị.</a:t>
          </a:r>
        </a:p>
      </dgm:t>
    </dgm:pt>
    <dgm:pt modelId="{298A7530-CF81-4465-86EC-EA6438AE6084}" type="parTrans" cxnId="{C2FB639D-9DEE-401C-84D7-E2A26F0C8476}">
      <dgm:prSet/>
      <dgm:spPr/>
      <dgm:t>
        <a:bodyPr/>
        <a:lstStyle/>
        <a:p>
          <a:endParaRPr lang="en-US">
            <a:latin typeface="+mj-lt"/>
          </a:endParaRPr>
        </a:p>
      </dgm:t>
    </dgm:pt>
    <dgm:pt modelId="{A8993AEE-B225-4714-8360-B9BBBE262AC9}" type="sibTrans" cxnId="{C2FB639D-9DEE-401C-84D7-E2A26F0C8476}">
      <dgm:prSet/>
      <dgm:spPr/>
      <dgm:t>
        <a:bodyPr/>
        <a:lstStyle/>
        <a:p>
          <a:endParaRPr lang="en-US">
            <a:latin typeface="+mj-lt"/>
          </a:endParaRPr>
        </a:p>
      </dgm:t>
    </dgm:pt>
    <dgm:pt modelId="{239CF9B0-7C1A-4F8D-A21F-3AAA419AF716}" type="pres">
      <dgm:prSet presAssocID="{6B523E28-93ED-4202-AC65-41521F88D12D}" presName="CompostProcess" presStyleCnt="0">
        <dgm:presLayoutVars>
          <dgm:dir/>
          <dgm:resizeHandles val="exact"/>
        </dgm:presLayoutVars>
      </dgm:prSet>
      <dgm:spPr/>
    </dgm:pt>
    <dgm:pt modelId="{D3F79076-6A73-4094-8F60-050FC43AFC80}" type="pres">
      <dgm:prSet presAssocID="{6B523E28-93ED-4202-AC65-41521F88D12D}" presName="arrow" presStyleLbl="bgShp" presStyleIdx="0" presStyleCnt="1"/>
      <dgm:spPr/>
    </dgm:pt>
    <dgm:pt modelId="{F0EA9168-6256-4599-952B-8D8BB7E7EC49}" type="pres">
      <dgm:prSet presAssocID="{6B523E28-93ED-4202-AC65-41521F88D12D}" presName="linearProcess" presStyleCnt="0"/>
      <dgm:spPr/>
    </dgm:pt>
    <dgm:pt modelId="{FAED37B2-B7E5-4B7B-A40C-8D60A274237D}" type="pres">
      <dgm:prSet presAssocID="{609365FD-6A29-4EF3-8165-BFB9A5C9F901}" presName="textNode" presStyleLbl="node1" presStyleIdx="0" presStyleCnt="3">
        <dgm:presLayoutVars>
          <dgm:bulletEnabled val="1"/>
        </dgm:presLayoutVars>
      </dgm:prSet>
      <dgm:spPr/>
    </dgm:pt>
    <dgm:pt modelId="{018CCAE2-7B77-4F76-86B8-059AA0370A8D}" type="pres">
      <dgm:prSet presAssocID="{1238FABC-D018-45C1-BF82-B50AAA0E85AB}" presName="sibTrans" presStyleCnt="0"/>
      <dgm:spPr/>
    </dgm:pt>
    <dgm:pt modelId="{21DE1CDE-3F70-41B1-AEEE-C472285E54BB}" type="pres">
      <dgm:prSet presAssocID="{F23CB3A2-FD2E-4CD7-B6AE-EF3A3600A48E}" presName="textNode" presStyleLbl="node1" presStyleIdx="1" presStyleCnt="3">
        <dgm:presLayoutVars>
          <dgm:bulletEnabled val="1"/>
        </dgm:presLayoutVars>
      </dgm:prSet>
      <dgm:spPr/>
    </dgm:pt>
    <dgm:pt modelId="{6A478B87-C27C-4824-831F-4A07044705B1}" type="pres">
      <dgm:prSet presAssocID="{A8993AEE-B225-4714-8360-B9BBBE262AC9}" presName="sibTrans" presStyleCnt="0"/>
      <dgm:spPr/>
    </dgm:pt>
    <dgm:pt modelId="{6EA06974-B398-4BD2-B28B-44C85F5A669D}" type="pres">
      <dgm:prSet presAssocID="{6122D63B-2341-4118-A778-2EB6A955FA78}" presName="textNode" presStyleLbl="node1" presStyleIdx="2" presStyleCnt="3">
        <dgm:presLayoutVars>
          <dgm:bulletEnabled val="1"/>
        </dgm:presLayoutVars>
      </dgm:prSet>
      <dgm:spPr/>
    </dgm:pt>
  </dgm:ptLst>
  <dgm:cxnLst>
    <dgm:cxn modelId="{E8FC9814-3820-4D67-B450-6509DE3A8649}" srcId="{6B523E28-93ED-4202-AC65-41521F88D12D}" destId="{6122D63B-2341-4118-A778-2EB6A955FA78}" srcOrd="2" destOrd="0" parTransId="{B6961674-752C-49F9-8364-148EFC4F0AA4}" sibTransId="{6B186302-A2F8-4320-B561-703443DA69F8}"/>
    <dgm:cxn modelId="{CB664D1D-0105-457D-BBC3-D08275730FD7}" srcId="{6B523E28-93ED-4202-AC65-41521F88D12D}" destId="{609365FD-6A29-4EF3-8165-BFB9A5C9F901}" srcOrd="0" destOrd="0" parTransId="{45A1DD2C-C335-415D-AF55-E6BF2279D305}" sibTransId="{1238FABC-D018-45C1-BF82-B50AAA0E85AB}"/>
    <dgm:cxn modelId="{5BACFC8A-6450-4585-ABF8-B0665EACED08}" type="presOf" srcId="{F23CB3A2-FD2E-4CD7-B6AE-EF3A3600A48E}" destId="{21DE1CDE-3F70-41B1-AEEE-C472285E54BB}" srcOrd="0" destOrd="0" presId="urn:microsoft.com/office/officeart/2005/8/layout/hProcess9"/>
    <dgm:cxn modelId="{C2FB639D-9DEE-401C-84D7-E2A26F0C8476}" srcId="{6B523E28-93ED-4202-AC65-41521F88D12D}" destId="{F23CB3A2-FD2E-4CD7-B6AE-EF3A3600A48E}" srcOrd="1" destOrd="0" parTransId="{298A7530-CF81-4465-86EC-EA6438AE6084}" sibTransId="{A8993AEE-B225-4714-8360-B9BBBE262AC9}"/>
    <dgm:cxn modelId="{DCE10CAB-C6D3-4ED5-9A00-1F885A61F4CB}" type="presOf" srcId="{609365FD-6A29-4EF3-8165-BFB9A5C9F901}" destId="{FAED37B2-B7E5-4B7B-A40C-8D60A274237D}" srcOrd="0" destOrd="0" presId="urn:microsoft.com/office/officeart/2005/8/layout/hProcess9"/>
    <dgm:cxn modelId="{06819CD6-3010-4A7D-8FEA-5E4BF0ECF01F}" type="presOf" srcId="{6122D63B-2341-4118-A778-2EB6A955FA78}" destId="{6EA06974-B398-4BD2-B28B-44C85F5A669D}" srcOrd="0" destOrd="0" presId="urn:microsoft.com/office/officeart/2005/8/layout/hProcess9"/>
    <dgm:cxn modelId="{BD8339D9-4105-4140-AD93-FE2D54839A53}" type="presOf" srcId="{6B523E28-93ED-4202-AC65-41521F88D12D}" destId="{239CF9B0-7C1A-4F8D-A21F-3AAA419AF716}" srcOrd="0" destOrd="0" presId="urn:microsoft.com/office/officeart/2005/8/layout/hProcess9"/>
    <dgm:cxn modelId="{F65B5D27-F805-4600-A82E-FDE961DC4889}" type="presParOf" srcId="{239CF9B0-7C1A-4F8D-A21F-3AAA419AF716}" destId="{D3F79076-6A73-4094-8F60-050FC43AFC80}" srcOrd="0" destOrd="0" presId="urn:microsoft.com/office/officeart/2005/8/layout/hProcess9"/>
    <dgm:cxn modelId="{8A9195F3-5F3C-4883-8A80-9CFDD05DBCFA}" type="presParOf" srcId="{239CF9B0-7C1A-4F8D-A21F-3AAA419AF716}" destId="{F0EA9168-6256-4599-952B-8D8BB7E7EC49}" srcOrd="1" destOrd="0" presId="urn:microsoft.com/office/officeart/2005/8/layout/hProcess9"/>
    <dgm:cxn modelId="{3B01D675-0E22-407B-8806-F36CBAC36D62}" type="presParOf" srcId="{F0EA9168-6256-4599-952B-8D8BB7E7EC49}" destId="{FAED37B2-B7E5-4B7B-A40C-8D60A274237D}" srcOrd="0" destOrd="0" presId="urn:microsoft.com/office/officeart/2005/8/layout/hProcess9"/>
    <dgm:cxn modelId="{924A7A3C-CCCE-4D57-8775-8471A7557D4D}" type="presParOf" srcId="{F0EA9168-6256-4599-952B-8D8BB7E7EC49}" destId="{018CCAE2-7B77-4F76-86B8-059AA0370A8D}" srcOrd="1" destOrd="0" presId="urn:microsoft.com/office/officeart/2005/8/layout/hProcess9"/>
    <dgm:cxn modelId="{237B6567-4CD9-48BD-ADCE-B020227FE2FF}" type="presParOf" srcId="{F0EA9168-6256-4599-952B-8D8BB7E7EC49}" destId="{21DE1CDE-3F70-41B1-AEEE-C472285E54BB}" srcOrd="2" destOrd="0" presId="urn:microsoft.com/office/officeart/2005/8/layout/hProcess9"/>
    <dgm:cxn modelId="{F570ADA4-FD4B-4530-ABA7-28E668B4E3A1}" type="presParOf" srcId="{F0EA9168-6256-4599-952B-8D8BB7E7EC49}" destId="{6A478B87-C27C-4824-831F-4A07044705B1}" srcOrd="3" destOrd="0" presId="urn:microsoft.com/office/officeart/2005/8/layout/hProcess9"/>
    <dgm:cxn modelId="{7AE93157-EDCB-4D27-B91C-6926C5B022A0}" type="presParOf" srcId="{F0EA9168-6256-4599-952B-8D8BB7E7EC49}" destId="{6EA06974-B398-4BD2-B28B-44C85F5A669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356EE-5C0F-4097-B561-19EC8B65B187}">
      <dsp:nvSpPr>
        <dsp:cNvPr id="0" name=""/>
        <dsp:cNvSpPr/>
      </dsp:nvSpPr>
      <dsp:spPr>
        <a:xfrm>
          <a:off x="878204" y="0"/>
          <a:ext cx="9952989" cy="469420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AA24C-D155-469E-86B0-CC63BF4888A1}">
      <dsp:nvSpPr>
        <dsp:cNvPr id="0" name=""/>
        <dsp:cNvSpPr/>
      </dsp:nvSpPr>
      <dsp:spPr>
        <a:xfrm>
          <a:off x="12578" y="1408260"/>
          <a:ext cx="3768962" cy="18776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Cung cấp ý nghĩa khác nhau trong một tài liệu.</a:t>
          </a:r>
        </a:p>
      </dsp:txBody>
      <dsp:txXfrm>
        <a:off x="104239" y="1499921"/>
        <a:ext cx="3585640" cy="1694358"/>
      </dsp:txXfrm>
    </dsp:sp>
    <dsp:sp modelId="{A7D820C1-8A39-4826-9082-5FA87DA2E3DC}">
      <dsp:nvSpPr>
        <dsp:cNvPr id="0" name=""/>
        <dsp:cNvSpPr/>
      </dsp:nvSpPr>
      <dsp:spPr>
        <a:xfrm>
          <a:off x="3970218" y="1408260"/>
          <a:ext cx="3768962" cy="18776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Cấu trúc tài liệu thành các phần hợp lý.</a:t>
          </a:r>
        </a:p>
      </dsp:txBody>
      <dsp:txXfrm>
        <a:off x="4061879" y="1499921"/>
        <a:ext cx="3585640" cy="1694358"/>
      </dsp:txXfrm>
    </dsp:sp>
    <dsp:sp modelId="{91B5DDF9-CF2D-4D55-BA63-1CCD1F53CA8F}">
      <dsp:nvSpPr>
        <dsp:cNvPr id="0" name=""/>
        <dsp:cNvSpPr/>
      </dsp:nvSpPr>
      <dsp:spPr>
        <a:xfrm>
          <a:off x="7927857" y="1408260"/>
          <a:ext cx="3768962" cy="18776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vi-VN" sz="3300" kern="1200">
              <a:latin typeface="Times New Roman" panose="02020603050405020304" pitchFamily="18" charset="0"/>
              <a:cs typeface="Times New Roman" panose="02020603050405020304" pitchFamily="18" charset="0"/>
            </a:rPr>
            <a:t>Nhúng nội dung </a:t>
          </a:r>
          <a:r>
            <a:rPr lang="en-US" sz="3300" kern="1200">
              <a:latin typeface="Times New Roman" panose="02020603050405020304" pitchFamily="18" charset="0"/>
              <a:cs typeface="Times New Roman" panose="02020603050405020304" pitchFamily="18" charset="0"/>
            </a:rPr>
            <a:t>(</a:t>
          </a:r>
          <a:r>
            <a:rPr lang="vi-VN" sz="3300" kern="1200">
              <a:latin typeface="Times New Roman" panose="02020603050405020304" pitchFamily="18" charset="0"/>
              <a:cs typeface="Times New Roman" panose="02020603050405020304" pitchFamily="18" charset="0"/>
            </a:rPr>
            <a:t>hình ảnh và video</a:t>
          </a:r>
          <a:r>
            <a:rPr lang="en-US" sz="3300" kern="1200">
              <a:latin typeface="Times New Roman" panose="02020603050405020304" pitchFamily="18" charset="0"/>
              <a:cs typeface="Times New Roman" panose="02020603050405020304" pitchFamily="18" charset="0"/>
            </a:rPr>
            <a:t>)</a:t>
          </a:r>
          <a:r>
            <a:rPr lang="vi-VN" sz="3300" kern="1200">
              <a:latin typeface="Times New Roman" panose="02020603050405020304" pitchFamily="18" charset="0"/>
              <a:cs typeface="Times New Roman" panose="02020603050405020304" pitchFamily="18" charset="0"/>
            </a:rPr>
            <a:t> vào một trang</a:t>
          </a:r>
          <a:r>
            <a:rPr lang="en-US" sz="3300" kern="1200">
              <a:latin typeface="Times New Roman" panose="02020603050405020304" pitchFamily="18" charset="0"/>
              <a:cs typeface="Times New Roman" panose="02020603050405020304" pitchFamily="18" charset="0"/>
            </a:rPr>
            <a:t>.</a:t>
          </a:r>
        </a:p>
      </dsp:txBody>
      <dsp:txXfrm>
        <a:off x="8019518" y="1499921"/>
        <a:ext cx="3585640" cy="16943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13BC2-347F-4ACB-9C5A-23D3AEA9773C}">
      <dsp:nvSpPr>
        <dsp:cNvPr id="0" name=""/>
        <dsp:cNvSpPr/>
      </dsp:nvSpPr>
      <dsp:spPr>
        <a:xfrm>
          <a:off x="2752193" y="0"/>
          <a:ext cx="3254526" cy="3254619"/>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F417B43-4D96-4297-AA6D-6D8013388834}">
      <dsp:nvSpPr>
        <dsp:cNvPr id="0" name=""/>
        <dsp:cNvSpPr/>
      </dsp:nvSpPr>
      <dsp:spPr>
        <a:xfrm>
          <a:off x="5948920" y="965887"/>
          <a:ext cx="5328554" cy="1294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T</a:t>
          </a:r>
          <a:r>
            <a:rPr lang="vi-VN" sz="2000" kern="1200">
              <a:latin typeface="Times New Roman" panose="02020603050405020304" pitchFamily="18" charset="0"/>
              <a:cs typeface="Times New Roman" panose="02020603050405020304" pitchFamily="18" charset="0"/>
            </a:rPr>
            <a:t>hẻ head và metadata</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N</a:t>
          </a:r>
          <a:r>
            <a:rPr lang="vi-VN" sz="2000" kern="1200">
              <a:latin typeface="Times New Roman" panose="02020603050405020304" pitchFamily="18" charset="0"/>
              <a:cs typeface="Times New Roman" panose="02020603050405020304" pitchFamily="18" charset="0"/>
            </a:rPr>
            <a:t>guyên tắc định dạng cơ bản</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T</a:t>
          </a:r>
          <a:r>
            <a:rPr lang="vi-VN" sz="2000" kern="1200">
              <a:latin typeface="Times New Roman" panose="02020603050405020304" pitchFamily="18" charset="0"/>
              <a:cs typeface="Times New Roman" panose="02020603050405020304" pitchFamily="18" charset="0"/>
            </a:rPr>
            <a:t>ạo siêu liên kết</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C</a:t>
          </a:r>
          <a:r>
            <a:rPr lang="vi-VN" sz="2000" kern="1200">
              <a:latin typeface="Times New Roman" panose="02020603050405020304" pitchFamily="18" charset="0"/>
              <a:cs typeface="Times New Roman" panose="02020603050405020304" pitchFamily="18" charset="0"/>
            </a:rPr>
            <a:t>ấu trúc trang Web</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G</a:t>
          </a:r>
          <a:r>
            <a:rPr lang="vi-VN" sz="2000" kern="1200">
              <a:latin typeface="Times New Roman" panose="02020603050405020304" pitchFamily="18" charset="0"/>
              <a:cs typeface="Times New Roman" panose="02020603050405020304" pitchFamily="18" charset="0"/>
            </a:rPr>
            <a:t>ỡ lỗi HTML</a:t>
          </a:r>
          <a:endParaRPr lang="en-US" sz="2000" kern="1200">
            <a:latin typeface="Times New Roman" panose="02020603050405020304" pitchFamily="18" charset="0"/>
            <a:cs typeface="Times New Roman" panose="02020603050405020304" pitchFamily="18" charset="0"/>
          </a:endParaRPr>
        </a:p>
      </dsp:txBody>
      <dsp:txXfrm>
        <a:off x="5948920" y="965887"/>
        <a:ext cx="5328554" cy="1294034"/>
      </dsp:txXfrm>
    </dsp:sp>
    <dsp:sp modelId="{9218E699-2747-4A3B-9BE6-77F8F157FD8F}">
      <dsp:nvSpPr>
        <dsp:cNvPr id="0" name=""/>
        <dsp:cNvSpPr/>
      </dsp:nvSpPr>
      <dsp:spPr>
        <a:xfrm>
          <a:off x="3470984" y="1178304"/>
          <a:ext cx="1815769" cy="907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HTML cơ bản</a:t>
          </a:r>
        </a:p>
      </dsp:txBody>
      <dsp:txXfrm>
        <a:off x="3470984" y="1178304"/>
        <a:ext cx="1815769" cy="907777"/>
      </dsp:txXfrm>
    </dsp:sp>
    <dsp:sp modelId="{D4C9E262-88E9-44B5-9BDF-2C7ABA7651F6}">
      <dsp:nvSpPr>
        <dsp:cNvPr id="0" name=""/>
        <dsp:cNvSpPr/>
      </dsp:nvSpPr>
      <dsp:spPr>
        <a:xfrm>
          <a:off x="2080382" y="2086081"/>
          <a:ext cx="2795885" cy="2797068"/>
        </a:xfrm>
        <a:prstGeom prst="blockArc">
          <a:avLst>
            <a:gd name="adj1" fmla="val 0"/>
            <a:gd name="adj2" fmla="val 18900000"/>
            <a:gd name="adj3" fmla="val 1274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5613B4C-40C1-45DE-BDD3-D3FC866D8A16}">
      <dsp:nvSpPr>
        <dsp:cNvPr id="0" name=""/>
        <dsp:cNvSpPr/>
      </dsp:nvSpPr>
      <dsp:spPr>
        <a:xfrm>
          <a:off x="5059827" y="2859084"/>
          <a:ext cx="5328554" cy="1294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Đ</a:t>
          </a:r>
          <a:r>
            <a:rPr lang="vi-VN" sz="2000" kern="1200">
              <a:latin typeface="Times New Roman" panose="02020603050405020304" pitchFamily="18" charset="0"/>
              <a:cs typeface="Times New Roman" panose="02020603050405020304" pitchFamily="18" charset="0"/>
            </a:rPr>
            <a:t>a phương tiện và nhúng</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B</a:t>
          </a:r>
          <a:r>
            <a:rPr lang="vi-VN" sz="2000" kern="1200">
              <a:latin typeface="Times New Roman" panose="02020603050405020304" pitchFamily="18" charset="0"/>
              <a:cs typeface="Times New Roman" panose="02020603050405020304" pitchFamily="18" charset="0"/>
            </a:rPr>
            <a:t>ảng</a:t>
          </a:r>
          <a:endParaRPr lang="en-US" sz="2000" kern="1200">
            <a:latin typeface="Times New Roman" panose="02020603050405020304" pitchFamily="18" charset="0"/>
            <a:cs typeface="Times New Roman" panose="02020603050405020304" pitchFamily="18" charset="0"/>
          </a:endParaRPr>
        </a:p>
      </dsp:txBody>
      <dsp:txXfrm>
        <a:off x="5059827" y="2859084"/>
        <a:ext cx="5328554" cy="1294034"/>
      </dsp:txXfrm>
    </dsp:sp>
    <dsp:sp modelId="{FAB2C76A-518F-4AAC-90F6-A646DB7D2015}">
      <dsp:nvSpPr>
        <dsp:cNvPr id="0" name=""/>
        <dsp:cNvSpPr/>
      </dsp:nvSpPr>
      <dsp:spPr>
        <a:xfrm>
          <a:off x="2563100" y="3051968"/>
          <a:ext cx="1815769" cy="907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HTML nâng cao</a:t>
          </a:r>
        </a:p>
      </dsp:txBody>
      <dsp:txXfrm>
        <a:off x="2563100" y="3051968"/>
        <a:ext cx="1815769" cy="907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379C6-9ADC-4825-8A75-8DBC0006CE35}">
      <dsp:nvSpPr>
        <dsp:cNvPr id="0" name=""/>
        <dsp:cNvSpPr/>
      </dsp:nvSpPr>
      <dsp:spPr>
        <a:xfrm>
          <a:off x="765317" y="1300201"/>
          <a:ext cx="3029164" cy="249842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Tạo thành một khối hiển thị trên một trang.</a:t>
          </a:r>
        </a:p>
        <a:p>
          <a:pPr marL="228600" lvl="1" indent="-228600" algn="l" defTabSz="977900">
            <a:lnSpc>
              <a:spcPct val="90000"/>
            </a:lnSpc>
            <a:spcBef>
              <a:spcPct val="0"/>
            </a:spcBef>
            <a:spcAft>
              <a:spcPct val="15000"/>
            </a:spcAft>
            <a:buChar char="•"/>
          </a:pPr>
          <a:r>
            <a:rPr lang="vi-VN" sz="2200" kern="1200">
              <a:latin typeface="Times New Roman" panose="02020603050405020304" pitchFamily="18" charset="0"/>
              <a:cs typeface="Times New Roman" panose="02020603050405020304" pitchFamily="18" charset="0"/>
            </a:rPr>
            <a:t>Các phần tử cấp khối thường là các phần tử cấu trúc trên trang.</a:t>
          </a:r>
          <a:endParaRPr lang="en-US" sz="2200" kern="1200">
            <a:latin typeface="Times New Roman" panose="02020603050405020304" pitchFamily="18" charset="0"/>
            <a:cs typeface="Times New Roman" panose="02020603050405020304" pitchFamily="18" charset="0"/>
          </a:endParaRPr>
        </a:p>
      </dsp:txBody>
      <dsp:txXfrm>
        <a:off x="822813" y="1357697"/>
        <a:ext cx="2914172" cy="1848057"/>
      </dsp:txXfrm>
    </dsp:sp>
    <dsp:sp modelId="{CD91221F-9B59-4AFE-AA3F-F4C44BDEFDE4}">
      <dsp:nvSpPr>
        <dsp:cNvPr id="0" name=""/>
        <dsp:cNvSpPr/>
      </dsp:nvSpPr>
      <dsp:spPr>
        <a:xfrm>
          <a:off x="2487877" y="1967972"/>
          <a:ext cx="3233173" cy="3233173"/>
        </a:xfrm>
        <a:prstGeom prst="leftCircularArrow">
          <a:avLst>
            <a:gd name="adj1" fmla="val 2824"/>
            <a:gd name="adj2" fmla="val 344895"/>
            <a:gd name="adj3" fmla="val 2120406"/>
            <a:gd name="adj4" fmla="val 9024489"/>
            <a:gd name="adj5" fmla="val 32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BD8447-CA85-4CEB-86E5-EDA989CBD0FB}">
      <dsp:nvSpPr>
        <dsp:cNvPr id="0" name=""/>
        <dsp:cNvSpPr/>
      </dsp:nvSpPr>
      <dsp:spPr>
        <a:xfrm>
          <a:off x="1438465" y="3263251"/>
          <a:ext cx="2692590" cy="10707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a:latin typeface="Times New Roman" panose="02020603050405020304" pitchFamily="18" charset="0"/>
              <a:cs typeface="Times New Roman" panose="02020603050405020304" pitchFamily="18" charset="0"/>
            </a:rPr>
            <a:t>Phần tử cấp khối </a:t>
          </a:r>
        </a:p>
      </dsp:txBody>
      <dsp:txXfrm>
        <a:off x="1469826" y="3294612"/>
        <a:ext cx="2629868" cy="1008032"/>
      </dsp:txXfrm>
    </dsp:sp>
    <dsp:sp modelId="{37F3655A-881A-432A-B7FF-E42880DCA268}">
      <dsp:nvSpPr>
        <dsp:cNvPr id="0" name=""/>
        <dsp:cNvSpPr/>
      </dsp:nvSpPr>
      <dsp:spPr>
        <a:xfrm>
          <a:off x="4565904" y="1300201"/>
          <a:ext cx="3029164" cy="249842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Đ</a:t>
          </a:r>
          <a:r>
            <a:rPr lang="vi-VN" sz="2200" kern="1200">
              <a:latin typeface="Times New Roman" panose="02020603050405020304" pitchFamily="18" charset="0"/>
              <a:cs typeface="Times New Roman" panose="02020603050405020304" pitchFamily="18" charset="0"/>
            </a:rPr>
            <a:t>ược chứa trong các phần tử cấp khối</a:t>
          </a:r>
          <a:r>
            <a:rPr lang="en-US" sz="2200" kern="1200">
              <a:latin typeface="Times New Roman" panose="02020603050405020304" pitchFamily="18" charset="0"/>
              <a:cs typeface="Times New Roman" panose="02020603050405020304" pitchFamily="18" charset="0"/>
            </a:rPr>
            <a:t>.</a:t>
          </a:r>
        </a:p>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C</a:t>
          </a:r>
          <a:r>
            <a:rPr lang="vi-VN" sz="2200" kern="1200">
              <a:latin typeface="Times New Roman" panose="02020603050405020304" pitchFamily="18" charset="0"/>
              <a:cs typeface="Times New Roman" panose="02020603050405020304" pitchFamily="18" charset="0"/>
            </a:rPr>
            <a:t>hỉ bao quanh các phần nhỏ của nội dung tài liệu</a:t>
          </a:r>
          <a:r>
            <a:rPr lang="en-US" sz="2200" kern="1200">
              <a:latin typeface="Times New Roman" panose="02020603050405020304" pitchFamily="18" charset="0"/>
              <a:cs typeface="Times New Roman" panose="02020603050405020304" pitchFamily="18" charset="0"/>
            </a:rPr>
            <a:t>.</a:t>
          </a:r>
        </a:p>
      </dsp:txBody>
      <dsp:txXfrm>
        <a:off x="4623400" y="1893075"/>
        <a:ext cx="2914172" cy="1848057"/>
      </dsp:txXfrm>
    </dsp:sp>
    <dsp:sp modelId="{4BE5759B-43DA-4DE3-A914-8844840A6D50}">
      <dsp:nvSpPr>
        <dsp:cNvPr id="0" name=""/>
        <dsp:cNvSpPr/>
      </dsp:nvSpPr>
      <dsp:spPr>
        <a:xfrm>
          <a:off x="5239051" y="764824"/>
          <a:ext cx="2692590" cy="10707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en-US" sz="3600" kern="1200">
              <a:latin typeface="Times New Roman" panose="02020603050405020304" pitchFamily="18" charset="0"/>
              <a:cs typeface="Times New Roman" panose="02020603050405020304" pitchFamily="18" charset="0"/>
            </a:rPr>
            <a:t>Phần tử nội tuyến</a:t>
          </a:r>
        </a:p>
      </dsp:txBody>
      <dsp:txXfrm>
        <a:off x="5270412" y="796185"/>
        <a:ext cx="2629868" cy="10080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0DC37-B267-4FA4-8B30-2DBF82B7FF7E}">
      <dsp:nvSpPr>
        <dsp:cNvPr id="0" name=""/>
        <dsp:cNvSpPr/>
      </dsp:nvSpPr>
      <dsp:spPr>
        <a:xfrm>
          <a:off x="-4435635" y="-685233"/>
          <a:ext cx="5322989" cy="5322989"/>
        </a:xfrm>
        <a:prstGeom prst="blockArc">
          <a:avLst>
            <a:gd name="adj1" fmla="val 18900000"/>
            <a:gd name="adj2" fmla="val 2700000"/>
            <a:gd name="adj3" fmla="val 40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2F725F-1080-475A-B426-EAB1FE27016D}">
      <dsp:nvSpPr>
        <dsp:cNvPr id="0" name=""/>
        <dsp:cNvSpPr/>
      </dsp:nvSpPr>
      <dsp:spPr>
        <a:xfrm>
          <a:off x="726572" y="564657"/>
          <a:ext cx="10776558" cy="11291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6268" tIns="86360" rIns="86360" bIns="86360" numCol="1" spcCol="1270" anchor="ctr" anchorCtr="0">
          <a:noAutofit/>
        </a:bodyPr>
        <a:lstStyle/>
        <a:p>
          <a:pPr marL="0" lvl="0" indent="0" algn="l" defTabSz="1511300">
            <a:lnSpc>
              <a:spcPct val="90000"/>
            </a:lnSpc>
            <a:spcBef>
              <a:spcPct val="0"/>
            </a:spcBef>
            <a:spcAft>
              <a:spcPct val="35000"/>
            </a:spcAft>
            <a:buNone/>
          </a:pPr>
          <a:r>
            <a:rPr lang="vi-VN" sz="3400" kern="1200">
              <a:latin typeface="+mj-lt"/>
            </a:rPr>
            <a:t>Không phải tất cả các phần tử đều tuân theo mô hình của thẻ mở, nội dung và thẻ đóng.</a:t>
          </a:r>
          <a:endParaRPr lang="en-US" sz="3400" kern="1200">
            <a:latin typeface="+mj-lt"/>
          </a:endParaRPr>
        </a:p>
      </dsp:txBody>
      <dsp:txXfrm>
        <a:off x="726572" y="564657"/>
        <a:ext cx="10776558" cy="1129156"/>
      </dsp:txXfrm>
    </dsp:sp>
    <dsp:sp modelId="{62628ED1-9D56-4B54-BCB7-814988FEF846}">
      <dsp:nvSpPr>
        <dsp:cNvPr id="0" name=""/>
        <dsp:cNvSpPr/>
      </dsp:nvSpPr>
      <dsp:spPr>
        <a:xfrm>
          <a:off x="20849" y="423512"/>
          <a:ext cx="1411445" cy="141144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27E425-372D-4DF4-9350-D0B91D8FB032}">
      <dsp:nvSpPr>
        <dsp:cNvPr id="0" name=""/>
        <dsp:cNvSpPr/>
      </dsp:nvSpPr>
      <dsp:spPr>
        <a:xfrm>
          <a:off x="726572" y="2258708"/>
          <a:ext cx="10776558" cy="112915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6268" tIns="86360" rIns="86360" bIns="86360" numCol="1" spcCol="1270" anchor="ctr" anchorCtr="0">
          <a:noAutofit/>
        </a:bodyPr>
        <a:lstStyle/>
        <a:p>
          <a:pPr marL="0" lvl="0" indent="0" algn="l" defTabSz="1511300">
            <a:lnSpc>
              <a:spcPct val="90000"/>
            </a:lnSpc>
            <a:spcBef>
              <a:spcPct val="0"/>
            </a:spcBef>
            <a:spcAft>
              <a:spcPct val="35000"/>
            </a:spcAft>
            <a:buNone/>
          </a:pPr>
          <a:r>
            <a:rPr lang="vi-VN" sz="3400" kern="1200">
              <a:latin typeface="+mj-lt"/>
            </a:rPr>
            <a:t>Một số phần tử bao gồm một thẻ duy nhất, thường được sử dụng để chèn / nhúng nội dung nào đó vào tài liệu.</a:t>
          </a:r>
          <a:endParaRPr lang="en-US" sz="3400" kern="1200">
            <a:latin typeface="+mj-lt"/>
          </a:endParaRPr>
        </a:p>
      </dsp:txBody>
      <dsp:txXfrm>
        <a:off x="726572" y="2258708"/>
        <a:ext cx="10776558" cy="1129156"/>
      </dsp:txXfrm>
    </dsp:sp>
    <dsp:sp modelId="{DCE221C9-6DC0-4255-A28D-C4F4EF885EFA}">
      <dsp:nvSpPr>
        <dsp:cNvPr id="0" name=""/>
        <dsp:cNvSpPr/>
      </dsp:nvSpPr>
      <dsp:spPr>
        <a:xfrm>
          <a:off x="20849" y="2117563"/>
          <a:ext cx="1411445" cy="1411445"/>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AC64E-CAF1-4E7E-A2F6-CD70B6057743}">
      <dsp:nvSpPr>
        <dsp:cNvPr id="0" name=""/>
        <dsp:cNvSpPr/>
      </dsp:nvSpPr>
      <dsp:spPr>
        <a:xfrm rot="21300000">
          <a:off x="24942" y="1872290"/>
          <a:ext cx="8078114" cy="925066"/>
        </a:xfrm>
        <a:prstGeom prst="mathMinus">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494E4-3519-4C0E-97CC-DFFBA63355A5}">
      <dsp:nvSpPr>
        <dsp:cNvPr id="0" name=""/>
        <dsp:cNvSpPr/>
      </dsp:nvSpPr>
      <dsp:spPr>
        <a:xfrm>
          <a:off x="975360" y="233482"/>
          <a:ext cx="2438400" cy="1867859"/>
        </a:xfrm>
        <a:prstGeom prst="down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818D8-DB81-4444-8B52-E6472BFACBD6}">
      <dsp:nvSpPr>
        <dsp:cNvPr id="0" name=""/>
        <dsp:cNvSpPr/>
      </dsp:nvSpPr>
      <dsp:spPr>
        <a:xfrm>
          <a:off x="4307840" y="0"/>
          <a:ext cx="2600960" cy="1961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a:latin typeface="Times New Roman" panose="02020603050405020304" pitchFamily="18" charset="0"/>
              <a:cs typeface="Times New Roman" panose="02020603050405020304" pitchFamily="18" charset="0"/>
            </a:rPr>
            <a:t>Nếu một hình ảnh có ý nghĩa, về mặt nội dung của bạn, bạn nên sử dụng hình ảnh HTML.</a:t>
          </a:r>
        </a:p>
      </dsp:txBody>
      <dsp:txXfrm>
        <a:off x="4307840" y="0"/>
        <a:ext cx="2600960" cy="1961252"/>
      </dsp:txXfrm>
    </dsp:sp>
    <dsp:sp modelId="{F15E5C39-F390-405B-B94D-15C3BFB4887E}">
      <dsp:nvSpPr>
        <dsp:cNvPr id="0" name=""/>
        <dsp:cNvSpPr/>
      </dsp:nvSpPr>
      <dsp:spPr>
        <a:xfrm>
          <a:off x="4714239" y="2568306"/>
          <a:ext cx="2438400" cy="1867859"/>
        </a:xfrm>
        <a:prstGeom prst="upArrow">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0DAAAE-3FF8-4D23-A84F-BDE60B81E292}">
      <dsp:nvSpPr>
        <dsp:cNvPr id="0" name=""/>
        <dsp:cNvSpPr/>
      </dsp:nvSpPr>
      <dsp:spPr>
        <a:xfrm>
          <a:off x="1219200" y="2708395"/>
          <a:ext cx="2600960" cy="1961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US" sz="2400" kern="1200">
              <a:latin typeface="Times New Roman" panose="02020603050405020304" pitchFamily="18" charset="0"/>
              <a:cs typeface="Times New Roman" panose="02020603050405020304" pitchFamily="18" charset="0"/>
            </a:rPr>
            <a:t>Nếu một hình ảnh hoàn toàn là trang trí, bạn nên sử dụng hình ảnh nền CSS.</a:t>
          </a:r>
        </a:p>
      </dsp:txBody>
      <dsp:txXfrm>
        <a:off x="1219200" y="2708395"/>
        <a:ext cx="2600960" cy="1961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C0F4-BA19-4C1B-BB63-9A2E00F46076}">
      <dsp:nvSpPr>
        <dsp:cNvPr id="0" name=""/>
        <dsp:cNvSpPr/>
      </dsp:nvSpPr>
      <dsp:spPr>
        <a:xfrm rot="5400000">
          <a:off x="-309589" y="310849"/>
          <a:ext cx="2063928" cy="1444749"/>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vi-VN" sz="2200" b="1" kern="1200">
              <a:latin typeface="Times New Roman" panose="02020603050405020304" pitchFamily="18" charset="0"/>
              <a:cs typeface="Times New Roman" panose="02020603050405020304" pitchFamily="18" charset="0"/>
            </a:rPr>
            <a:t>Ư</a:t>
          </a:r>
          <a:r>
            <a:rPr lang="en-US" sz="2200" b="1" kern="1200">
              <a:latin typeface="Times New Roman" panose="02020603050405020304" pitchFamily="18" charset="0"/>
              <a:cs typeface="Times New Roman" panose="02020603050405020304" pitchFamily="18" charset="0"/>
            </a:rPr>
            <a:t>u điểm</a:t>
          </a:r>
        </a:p>
      </dsp:txBody>
      <dsp:txXfrm rot="-5400000">
        <a:off x="1" y="723635"/>
        <a:ext cx="1444749" cy="619179"/>
      </dsp:txXfrm>
    </dsp:sp>
    <dsp:sp modelId="{9741DF6F-322A-43A3-8ED6-383C888001A1}">
      <dsp:nvSpPr>
        <dsp:cNvPr id="0" name=""/>
        <dsp:cNvSpPr/>
      </dsp:nvSpPr>
      <dsp:spPr>
        <a:xfrm rot="5400000">
          <a:off x="5919229" y="-4473218"/>
          <a:ext cx="1341553" cy="102905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vi-VN" sz="1900" kern="1200">
              <a:latin typeface="+mj-lt"/>
            </a:rPr>
            <a:t>Văn bản trong hình ảnh vector vẫn có thể truy cập được (</a:t>
          </a:r>
          <a:r>
            <a:rPr lang="vi-VN" sz="1900" i="1" kern="1200">
              <a:latin typeface="+mj-lt"/>
            </a:rPr>
            <a:t>điều này cũng có lợi cho SEO của bạn</a:t>
          </a:r>
          <a:r>
            <a:rPr lang="vi-VN" sz="1900" kern="1200">
              <a:latin typeface="+mj-lt"/>
            </a:rPr>
            <a:t>).</a:t>
          </a:r>
          <a:endParaRPr lang="en-US" sz="1900" kern="1200">
            <a:latin typeface="+mj-lt"/>
          </a:endParaRPr>
        </a:p>
        <a:p>
          <a:pPr marL="171450" lvl="1" indent="-171450" algn="l" defTabSz="844550">
            <a:lnSpc>
              <a:spcPct val="90000"/>
            </a:lnSpc>
            <a:spcBef>
              <a:spcPct val="0"/>
            </a:spcBef>
            <a:spcAft>
              <a:spcPct val="15000"/>
            </a:spcAft>
            <a:buChar char="•"/>
          </a:pPr>
          <a:r>
            <a:rPr lang="vi-VN" sz="1900" kern="1200">
              <a:latin typeface="+mj-lt"/>
            </a:rPr>
            <a:t>SVG được đánh giá là tốt để tạo kiểu / tạo tập lệnh, bởi vì mỗi thành phần của hình ảnh là một phần tử có thể được tạo kiểu thông qua CSS hoặc tập lệnh qua JavaScript.</a:t>
          </a:r>
          <a:endParaRPr lang="en-US" sz="1900" kern="1200">
            <a:latin typeface="+mj-lt"/>
          </a:endParaRPr>
        </a:p>
      </dsp:txBody>
      <dsp:txXfrm rot="-5400000">
        <a:off x="1444750" y="66750"/>
        <a:ext cx="10225023" cy="1210575"/>
      </dsp:txXfrm>
    </dsp:sp>
    <dsp:sp modelId="{2E3023E5-4248-4845-B6E8-47D787F7CB4E}">
      <dsp:nvSpPr>
        <dsp:cNvPr id="0" name=""/>
        <dsp:cNvSpPr/>
      </dsp:nvSpPr>
      <dsp:spPr>
        <a:xfrm rot="5400000">
          <a:off x="-309589" y="2087059"/>
          <a:ext cx="2063928" cy="1444749"/>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a:latin typeface="Times New Roman" panose="02020603050405020304" pitchFamily="18" charset="0"/>
              <a:cs typeface="Times New Roman" panose="02020603050405020304" pitchFamily="18" charset="0"/>
            </a:rPr>
            <a:t>Nhược điểm</a:t>
          </a:r>
        </a:p>
      </dsp:txBody>
      <dsp:txXfrm rot="-5400000">
        <a:off x="1" y="2499845"/>
        <a:ext cx="1444749" cy="619179"/>
      </dsp:txXfrm>
    </dsp:sp>
    <dsp:sp modelId="{84F1099B-5E52-462F-BBA0-C1CBDDEB2E1B}">
      <dsp:nvSpPr>
        <dsp:cNvPr id="0" name=""/>
        <dsp:cNvSpPr/>
      </dsp:nvSpPr>
      <dsp:spPr>
        <a:xfrm rot="5400000">
          <a:off x="5919229" y="-2697009"/>
          <a:ext cx="1341553" cy="1029051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vi-VN" sz="1900" kern="1200">
              <a:latin typeface="+mj-lt"/>
            </a:rPr>
            <a:t>SVG có thể trở nên phức tạp rất nhanh, có nghĩa là kích thước tệp có thể tăng lên; SVG phức tạp cũng có thể mất thời gian xử lý đáng kể trong trình duyệt.</a:t>
          </a:r>
          <a:endParaRPr lang="en-US" sz="1900" kern="1200">
            <a:latin typeface="+mj-lt"/>
          </a:endParaRPr>
        </a:p>
        <a:p>
          <a:pPr marL="171450" lvl="1" indent="-171450" algn="l" defTabSz="844550">
            <a:lnSpc>
              <a:spcPct val="90000"/>
            </a:lnSpc>
            <a:spcBef>
              <a:spcPct val="0"/>
            </a:spcBef>
            <a:spcAft>
              <a:spcPct val="15000"/>
            </a:spcAft>
            <a:buChar char="•"/>
          </a:pPr>
          <a:r>
            <a:rPr lang="vi-VN" sz="1900" kern="1200">
              <a:latin typeface="+mj-lt"/>
            </a:rPr>
            <a:t>SVG có thể khó tạo hơn ảnh raster, tùy thuộc vào loại ảnh bạn đang cố gắng tạo.</a:t>
          </a:r>
          <a:endParaRPr lang="en-US" sz="1900" kern="1200">
            <a:latin typeface="+mj-lt"/>
          </a:endParaRPr>
        </a:p>
        <a:p>
          <a:pPr marL="171450" lvl="1" indent="-171450" algn="l" defTabSz="844550">
            <a:lnSpc>
              <a:spcPct val="90000"/>
            </a:lnSpc>
            <a:spcBef>
              <a:spcPct val="0"/>
            </a:spcBef>
            <a:spcAft>
              <a:spcPct val="15000"/>
            </a:spcAft>
            <a:buChar char="•"/>
          </a:pPr>
          <a:r>
            <a:rPr lang="vi-VN" sz="1900" kern="1200">
              <a:latin typeface="+mj-lt"/>
            </a:rPr>
            <a:t>SVG không được hỗ trợ trong các trình duyệt cũ hơn</a:t>
          </a:r>
          <a:r>
            <a:rPr lang="en-US" sz="1900" kern="1200">
              <a:latin typeface="+mj-lt"/>
            </a:rPr>
            <a:t>.</a:t>
          </a:r>
        </a:p>
      </dsp:txBody>
      <dsp:txXfrm rot="-5400000">
        <a:off x="1444750" y="1842959"/>
        <a:ext cx="10225023" cy="12105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C0F4-BA19-4C1B-BB63-9A2E00F46076}">
      <dsp:nvSpPr>
        <dsp:cNvPr id="0" name=""/>
        <dsp:cNvSpPr/>
      </dsp:nvSpPr>
      <dsp:spPr>
        <a:xfrm rot="5400000">
          <a:off x="-274603" y="275157"/>
          <a:ext cx="1830690" cy="1281483"/>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vi-VN" sz="1900" b="1" kern="1200">
              <a:latin typeface="Times New Roman" panose="02020603050405020304" pitchFamily="18" charset="0"/>
              <a:cs typeface="Times New Roman" panose="02020603050405020304" pitchFamily="18" charset="0"/>
            </a:rPr>
            <a:t>Ư</a:t>
          </a:r>
          <a:r>
            <a:rPr lang="en-US" sz="1900" b="1" kern="1200">
              <a:latin typeface="Times New Roman" panose="02020603050405020304" pitchFamily="18" charset="0"/>
              <a:cs typeface="Times New Roman" panose="02020603050405020304" pitchFamily="18" charset="0"/>
            </a:rPr>
            <a:t>u điểm</a:t>
          </a:r>
        </a:p>
      </dsp:txBody>
      <dsp:txXfrm rot="-5400000">
        <a:off x="1" y="641296"/>
        <a:ext cx="1281483" cy="549207"/>
      </dsp:txXfrm>
    </dsp:sp>
    <dsp:sp modelId="{9741DF6F-322A-43A3-8ED6-383C888001A1}">
      <dsp:nvSpPr>
        <dsp:cNvPr id="0" name=""/>
        <dsp:cNvSpPr/>
      </dsp:nvSpPr>
      <dsp:spPr>
        <a:xfrm rot="5400000">
          <a:off x="5913398" y="-4631361"/>
          <a:ext cx="1189948" cy="1045377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vi-VN" sz="1800" kern="1200">
              <a:latin typeface="Times New Roman" panose="02020603050405020304" pitchFamily="18" charset="0"/>
              <a:cs typeface="Times New Roman" panose="02020603050405020304" pitchFamily="18" charset="0"/>
            </a:rPr>
            <a:t>Cú pháp hình ảnh nhanh chóng, quen thuộc</a:t>
          </a:r>
          <a:r>
            <a:rPr lang="en-US" sz="1800" kern="1200">
              <a:latin typeface="Times New Roman" panose="02020603050405020304" pitchFamily="18" charset="0"/>
              <a:cs typeface="Times New Roman" panose="02020603050405020304" pitchFamily="18" charset="0"/>
            </a:rPr>
            <a:t>.</a:t>
          </a:r>
        </a:p>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Bạn có thể dễ dàng biến hình ảnh thành siêu kết nối bằng cách lồng &lt;img&gt; vào bên trong phần tử &lt;a&gt;.</a:t>
          </a:r>
        </a:p>
        <a:p>
          <a:pPr marL="171450" lvl="1" indent="-171450" algn="l" defTabSz="800100">
            <a:lnSpc>
              <a:spcPct val="90000"/>
            </a:lnSpc>
            <a:spcBef>
              <a:spcPct val="0"/>
            </a:spcBef>
            <a:spcAft>
              <a:spcPct val="15000"/>
            </a:spcAft>
            <a:buChar char="•"/>
          </a:pPr>
          <a:r>
            <a:rPr lang="vi-VN" sz="1800" kern="1200">
              <a:latin typeface="Times New Roman" panose="02020603050405020304" pitchFamily="18" charset="0"/>
              <a:cs typeface="Times New Roman" panose="02020603050405020304" pitchFamily="18" charset="0"/>
            </a:rPr>
            <a:t>Tệp SVG có thể được lưu vào bộ nhớ cache của trình duyệt</a:t>
          </a:r>
          <a:r>
            <a:rPr lang="en-US" sz="1800" kern="1200">
              <a:latin typeface="Times New Roman" panose="02020603050405020304" pitchFamily="18" charset="0"/>
              <a:cs typeface="Times New Roman" panose="02020603050405020304" pitchFamily="18" charset="0"/>
            </a:rPr>
            <a:t>.</a:t>
          </a:r>
        </a:p>
      </dsp:txBody>
      <dsp:txXfrm rot="-5400000">
        <a:off x="1281483" y="58642"/>
        <a:ext cx="10395690" cy="1073772"/>
      </dsp:txXfrm>
    </dsp:sp>
    <dsp:sp modelId="{2E3023E5-4248-4845-B6E8-47D787F7CB4E}">
      <dsp:nvSpPr>
        <dsp:cNvPr id="0" name=""/>
        <dsp:cNvSpPr/>
      </dsp:nvSpPr>
      <dsp:spPr>
        <a:xfrm rot="5400000">
          <a:off x="-274603" y="1814990"/>
          <a:ext cx="1830690" cy="1281483"/>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a:latin typeface="Times New Roman" panose="02020603050405020304" pitchFamily="18" charset="0"/>
              <a:cs typeface="Times New Roman" panose="02020603050405020304" pitchFamily="18" charset="0"/>
            </a:rPr>
            <a:t>Nhược điểm</a:t>
          </a:r>
        </a:p>
      </dsp:txBody>
      <dsp:txXfrm rot="-5400000">
        <a:off x="1" y="2181129"/>
        <a:ext cx="1281483" cy="549207"/>
      </dsp:txXfrm>
    </dsp:sp>
    <dsp:sp modelId="{84F1099B-5E52-462F-BBA0-C1CBDDEB2E1B}">
      <dsp:nvSpPr>
        <dsp:cNvPr id="0" name=""/>
        <dsp:cNvSpPr/>
      </dsp:nvSpPr>
      <dsp:spPr>
        <a:xfrm rot="5400000">
          <a:off x="5913398" y="-3091528"/>
          <a:ext cx="1189948" cy="1045377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Bạn không thể thao tác hình ảnh bằng JavaScript.</a:t>
          </a:r>
        </a:p>
        <a:p>
          <a:pPr marL="171450" lvl="1" indent="-171450" algn="l" defTabSz="800100">
            <a:lnSpc>
              <a:spcPct val="90000"/>
            </a:lnSpc>
            <a:spcBef>
              <a:spcPct val="0"/>
            </a:spcBef>
            <a:spcAft>
              <a:spcPct val="15000"/>
            </a:spcAft>
            <a:buChar char="•"/>
          </a:pPr>
          <a:r>
            <a:rPr lang="vi-VN" sz="1800" kern="1200">
              <a:latin typeface="Times New Roman" panose="02020603050405020304" pitchFamily="18" charset="0"/>
              <a:cs typeface="Times New Roman" panose="02020603050405020304" pitchFamily="18" charset="0"/>
            </a:rPr>
            <a:t>Nếu bạn muốn kiểm soát nội dung SVG bằng CSS, bạn phải bao gồm các kiểu CSS nội tuyến trong mã SVG của mình.</a:t>
          </a:r>
          <a:endParaRPr lang="en-US" sz="1800" kern="1200">
            <a:latin typeface="Times New Roman" panose="02020603050405020304" pitchFamily="18" charset="0"/>
            <a:cs typeface="Times New Roman" panose="02020603050405020304" pitchFamily="18" charset="0"/>
          </a:endParaRPr>
        </a:p>
        <a:p>
          <a:pPr marL="171450" lvl="1" indent="-171450" algn="l" defTabSz="800100">
            <a:lnSpc>
              <a:spcPct val="90000"/>
            </a:lnSpc>
            <a:spcBef>
              <a:spcPct val="0"/>
            </a:spcBef>
            <a:spcAft>
              <a:spcPct val="15000"/>
            </a:spcAft>
            <a:buChar char="•"/>
          </a:pPr>
          <a:r>
            <a:rPr lang="vi-VN" sz="1800" kern="1200">
              <a:latin typeface="Times New Roman" panose="02020603050405020304" pitchFamily="18" charset="0"/>
              <a:cs typeface="Times New Roman" panose="02020603050405020304" pitchFamily="18" charset="0"/>
            </a:rPr>
            <a:t>Bạn không thể định dạng lại hình ảnh bằng CSS pseudoclasses (như :focus).</a:t>
          </a:r>
          <a:endParaRPr lang="en-US" sz="1800" kern="1200">
            <a:latin typeface="Times New Roman" panose="02020603050405020304" pitchFamily="18" charset="0"/>
            <a:cs typeface="Times New Roman" panose="02020603050405020304" pitchFamily="18" charset="0"/>
          </a:endParaRPr>
        </a:p>
      </dsp:txBody>
      <dsp:txXfrm rot="-5400000">
        <a:off x="1281483" y="1598475"/>
        <a:ext cx="10395690" cy="10737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C0F4-BA19-4C1B-BB63-9A2E00F46076}">
      <dsp:nvSpPr>
        <dsp:cNvPr id="0" name=""/>
        <dsp:cNvSpPr/>
      </dsp:nvSpPr>
      <dsp:spPr>
        <a:xfrm rot="5400000">
          <a:off x="-505744" y="505744"/>
          <a:ext cx="3371631" cy="2360141"/>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vi-VN" sz="4800" b="1" kern="1200">
              <a:latin typeface="Times New Roman" panose="02020603050405020304" pitchFamily="18" charset="0"/>
              <a:cs typeface="Times New Roman" panose="02020603050405020304" pitchFamily="18" charset="0"/>
            </a:rPr>
            <a:t>Ư</a:t>
          </a:r>
          <a:r>
            <a:rPr lang="en-US" sz="4800" b="1" kern="1200">
              <a:latin typeface="Times New Roman" panose="02020603050405020304" pitchFamily="18" charset="0"/>
              <a:cs typeface="Times New Roman" panose="02020603050405020304" pitchFamily="18" charset="0"/>
            </a:rPr>
            <a:t>u điểm</a:t>
          </a:r>
        </a:p>
      </dsp:txBody>
      <dsp:txXfrm rot="-5400000">
        <a:off x="2" y="1180070"/>
        <a:ext cx="2360141" cy="1011490"/>
      </dsp:txXfrm>
    </dsp:sp>
    <dsp:sp modelId="{9741DF6F-322A-43A3-8ED6-383C888001A1}">
      <dsp:nvSpPr>
        <dsp:cNvPr id="0" name=""/>
        <dsp:cNvSpPr/>
      </dsp:nvSpPr>
      <dsp:spPr>
        <a:xfrm rot="5400000">
          <a:off x="5951921" y="-3591780"/>
          <a:ext cx="2191560" cy="93751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Việc đặt SVG của bạn vào một yêu cầu HTTP có thể giảm một chút thời gian tải.</a:t>
          </a:r>
        </a:p>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Bạn có thể gán các class và id cho các phần tử SVG và tạo kiểu cho chúng bằng CSS</a:t>
          </a:r>
          <a:r>
            <a:rPr lang="en-US" sz="2000" kern="1200">
              <a:latin typeface="Times New Roman" panose="02020603050405020304" pitchFamily="18" charset="0"/>
              <a:cs typeface="Times New Roman" panose="02020603050405020304" pitchFamily="18" charset="0"/>
            </a:rPr>
            <a:t>.</a:t>
          </a:r>
        </a:p>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SVG nội tuyến là cách tiếp cận duy nhất cho phép bạn sử dụng các tương tác CSS (như: focus).</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Bạn có thể tạo đánh dấu SVG thành một siêu liên kết bằng cách gói nó trong một phần tử &lt;a&gt;.</a:t>
          </a:r>
        </a:p>
      </dsp:txBody>
      <dsp:txXfrm rot="-5400000">
        <a:off x="2360142" y="106982"/>
        <a:ext cx="9268137" cy="19775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C0F4-BA19-4C1B-BB63-9A2E00F46076}">
      <dsp:nvSpPr>
        <dsp:cNvPr id="0" name=""/>
        <dsp:cNvSpPr/>
      </dsp:nvSpPr>
      <dsp:spPr>
        <a:xfrm rot="5400000">
          <a:off x="-505744" y="505744"/>
          <a:ext cx="3371631" cy="2360141"/>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latin typeface="Times New Roman" panose="02020603050405020304" pitchFamily="18" charset="0"/>
              <a:cs typeface="Times New Roman" panose="02020603050405020304" pitchFamily="18" charset="0"/>
            </a:rPr>
            <a:t>Nhược điểm</a:t>
          </a:r>
        </a:p>
      </dsp:txBody>
      <dsp:txXfrm rot="-5400000">
        <a:off x="2" y="1180070"/>
        <a:ext cx="2360141" cy="1011490"/>
      </dsp:txXfrm>
    </dsp:sp>
    <dsp:sp modelId="{9741DF6F-322A-43A3-8ED6-383C888001A1}">
      <dsp:nvSpPr>
        <dsp:cNvPr id="0" name=""/>
        <dsp:cNvSpPr/>
      </dsp:nvSpPr>
      <dsp:spPr>
        <a:xfrm rot="5400000">
          <a:off x="5951921" y="-3591780"/>
          <a:ext cx="2191560" cy="937512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Phương pháp này chỉ phù hợp nếu bạn chỉ sử dụng SVG ở một nơi. Nhân bản làm cho việc bảo trì tốn nhiều tài nguyên.</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Mã SVG bổ sung làm tăng kích thước tệp HTML của bạn.</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Trình duyệt không thể lưu vào bộ nhớ cache SVG nội tuyến</a:t>
          </a:r>
          <a:r>
            <a:rPr lang="en-US" sz="2000" kern="1200">
              <a:latin typeface="Times New Roman" panose="02020603050405020304" pitchFamily="18" charset="0"/>
              <a:cs typeface="Times New Roman" panose="02020603050405020304" pitchFamily="18" charset="0"/>
            </a:rPr>
            <a:t>.</a:t>
          </a:r>
        </a:p>
        <a:p>
          <a:pPr marL="228600" lvl="1" indent="-228600" algn="l" defTabSz="889000">
            <a:lnSpc>
              <a:spcPct val="90000"/>
            </a:lnSpc>
            <a:spcBef>
              <a:spcPct val="0"/>
            </a:spcBef>
            <a:spcAft>
              <a:spcPct val="15000"/>
            </a:spcAft>
            <a:buChar char="•"/>
          </a:pPr>
          <a:r>
            <a:rPr lang="vi-VN" sz="2000" kern="1200">
              <a:latin typeface="Times New Roman" panose="02020603050405020304" pitchFamily="18" charset="0"/>
              <a:cs typeface="Times New Roman" panose="02020603050405020304" pitchFamily="18" charset="0"/>
            </a:rPr>
            <a:t>Bạn có thể bao gồm dự phòng trong phần tử &lt;foreignObject&gt;, nhưng các trình duyệt hỗ trợ SVG vẫn tải xuống bất kỳ hình ảnh dự phòng nào.</a:t>
          </a:r>
          <a:endParaRPr lang="en-US" sz="2000" kern="1200">
            <a:latin typeface="Times New Roman" panose="02020603050405020304" pitchFamily="18" charset="0"/>
            <a:cs typeface="Times New Roman" panose="02020603050405020304" pitchFamily="18" charset="0"/>
          </a:endParaRPr>
        </a:p>
      </dsp:txBody>
      <dsp:txXfrm rot="-5400000">
        <a:off x="2360142" y="106982"/>
        <a:ext cx="9268137" cy="19775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79076-6A73-4094-8F60-050FC43AFC80}">
      <dsp:nvSpPr>
        <dsp:cNvPr id="0" name=""/>
        <dsp:cNvSpPr/>
      </dsp:nvSpPr>
      <dsp:spPr>
        <a:xfrm>
          <a:off x="879157" y="0"/>
          <a:ext cx="9963784" cy="40947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ED37B2-B7E5-4B7B-A40C-8D60A274237D}">
      <dsp:nvSpPr>
        <dsp:cNvPr id="0" name=""/>
        <dsp:cNvSpPr/>
      </dsp:nvSpPr>
      <dsp:spPr>
        <a:xfrm>
          <a:off x="397223" y="1228428"/>
          <a:ext cx="3516629" cy="16379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vi-VN" sz="2400" kern="1200">
              <a:latin typeface="Times New Roman" panose="02020603050405020304" pitchFamily="18" charset="0"/>
              <a:cs typeface="Times New Roman" panose="02020603050405020304" pitchFamily="18" charset="0"/>
            </a:rPr>
            <a:t>Điều này có thể dẫn đến việc khó viết</a:t>
          </a:r>
          <a:r>
            <a:rPr lang="en-US" sz="2400" kern="1200">
              <a:latin typeface="Times New Roman" panose="02020603050405020304" pitchFamily="18" charset="0"/>
              <a:cs typeface="Times New Roman" panose="02020603050405020304" pitchFamily="18" charset="0"/>
            </a:rPr>
            <a:t> code</a:t>
          </a:r>
          <a:r>
            <a:rPr lang="vi-VN" sz="2400" kern="1200">
              <a:latin typeface="Times New Roman" panose="02020603050405020304" pitchFamily="18" charset="0"/>
              <a:cs typeface="Times New Roman" panose="02020603050405020304" pitchFamily="18" charset="0"/>
            </a:rPr>
            <a:t>, bảo trì và gỡ lỗi hơn.</a:t>
          </a:r>
          <a:endParaRPr lang="en-US" sz="2400" kern="1200">
            <a:latin typeface="Times New Roman" panose="02020603050405020304" pitchFamily="18" charset="0"/>
            <a:cs typeface="Times New Roman" panose="02020603050405020304" pitchFamily="18" charset="0"/>
          </a:endParaRPr>
        </a:p>
      </dsp:txBody>
      <dsp:txXfrm>
        <a:off x="477179" y="1308384"/>
        <a:ext cx="3356717" cy="1477993"/>
      </dsp:txXfrm>
    </dsp:sp>
    <dsp:sp modelId="{21DE1CDE-3F70-41B1-AEEE-C472285E54BB}">
      <dsp:nvSpPr>
        <dsp:cNvPr id="0" name=""/>
        <dsp:cNvSpPr/>
      </dsp:nvSpPr>
      <dsp:spPr>
        <a:xfrm>
          <a:off x="4102734" y="1228428"/>
          <a:ext cx="3516629" cy="16379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C</a:t>
          </a:r>
          <a:r>
            <a:rPr lang="vi-VN" sz="2400" kern="1200">
              <a:latin typeface="Times New Roman" panose="02020603050405020304" pitchFamily="18" charset="0"/>
              <a:cs typeface="Times New Roman" panose="02020603050405020304" pitchFamily="18" charset="0"/>
            </a:rPr>
            <a:t>ần có thêm các biện pháp để tạo kiểu bố cục bảng hoạt động hiệu quả trên nhiều thiết bị.</a:t>
          </a:r>
        </a:p>
      </dsp:txBody>
      <dsp:txXfrm>
        <a:off x="4182690" y="1308384"/>
        <a:ext cx="3356717" cy="1477993"/>
      </dsp:txXfrm>
    </dsp:sp>
    <dsp:sp modelId="{6EA06974-B398-4BD2-B28B-44C85F5A669D}">
      <dsp:nvSpPr>
        <dsp:cNvPr id="0" name=""/>
        <dsp:cNvSpPr/>
      </dsp:nvSpPr>
      <dsp:spPr>
        <a:xfrm>
          <a:off x="7808245" y="1228428"/>
          <a:ext cx="3516629" cy="1637905"/>
        </a:xfrm>
        <a:prstGeom prst="roundRect">
          <a:avLst/>
        </a:prstGeom>
        <a:solidFill>
          <a:schemeClr val="lt1"/>
        </a:solidFill>
        <a:ln w="15875" cap="flat" cmpd="sng"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latin typeface="Times New Roman" panose="02020603050405020304" pitchFamily="18" charset="0"/>
              <a:ea typeface="Tahoma" panose="020B0604030504040204" pitchFamily="34" charset="0"/>
              <a:cs typeface="Times New Roman" panose="02020603050405020304" pitchFamily="18" charset="0"/>
            </a:rPr>
            <a:t>Sử dụng các bảng để bố trí thay vì các kỹ thuật bố trí CSS là một ý tưởng tồi</a:t>
          </a:r>
        </a:p>
      </dsp:txBody>
      <dsp:txXfrm>
        <a:off x="7888201" y="1308384"/>
        <a:ext cx="3356717" cy="14779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211AB-B43C-487B-A31D-AC44D6E56073}"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69B5-6E69-430B-B8CC-9B58C411B310}" type="slidenum">
              <a:rPr lang="en-US" smtClean="0"/>
              <a:t>‹#›</a:t>
            </a:fld>
            <a:endParaRPr lang="en-US"/>
          </a:p>
        </p:txBody>
      </p:sp>
    </p:spTree>
    <p:extLst>
      <p:ext uri="{BB962C8B-B14F-4D97-AF65-F5344CB8AC3E}">
        <p14:creationId xmlns:p14="http://schemas.microsoft.com/office/powerpoint/2010/main" val="58080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1</a:t>
            </a:fld>
            <a:endParaRPr lang="en-US"/>
          </a:p>
        </p:txBody>
      </p:sp>
    </p:spTree>
    <p:extLst>
      <p:ext uri="{BB962C8B-B14F-4D97-AF65-F5344CB8AC3E}">
        <p14:creationId xmlns:p14="http://schemas.microsoft.com/office/powerpoint/2010/main" val="6725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2</a:t>
            </a:fld>
            <a:endParaRPr lang="en-US"/>
          </a:p>
        </p:txBody>
      </p:sp>
    </p:spTree>
    <p:extLst>
      <p:ext uri="{BB962C8B-B14F-4D97-AF65-F5344CB8AC3E}">
        <p14:creationId xmlns:p14="http://schemas.microsoft.com/office/powerpoint/2010/main" val="117844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3</a:t>
            </a:fld>
            <a:endParaRPr lang="en-US"/>
          </a:p>
        </p:txBody>
      </p:sp>
    </p:spTree>
    <p:extLst>
      <p:ext uri="{BB962C8B-B14F-4D97-AF65-F5344CB8AC3E}">
        <p14:creationId xmlns:p14="http://schemas.microsoft.com/office/powerpoint/2010/main" val="4283493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70001"/>
            <a:ext cx="10058400" cy="3055112"/>
          </a:xfrm>
        </p:spPr>
        <p:txBody>
          <a:bodyPr anchor="ctr">
            <a:normAutofit/>
          </a:bodyPr>
          <a:lstStyle>
            <a:lvl1pPr algn="ctr">
              <a:lnSpc>
                <a:spcPct val="85000"/>
              </a:lnSpc>
              <a:defRPr sz="68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chor="b">
            <a:normAutofit/>
          </a:bodyPr>
          <a:lstStyle>
            <a:lvl1pPr marL="0" indent="0" algn="ctr">
              <a:buNone/>
              <a:defRPr sz="25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lvl1pPr>
          </a:lstStyle>
          <a:p>
            <a:fld id="{FC8029FF-4828-424F-A1D8-6A0EA71459F2}" type="datetime1">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a:lvl1pPr>
          </a:lstStyle>
          <a:p>
            <a:fld id="{5771DB1C-B372-4CFA-B223-ECAC3FCFC319}"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Administrator\Desktop\thesis-slide\ui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8980" y="-63500"/>
            <a:ext cx="1333500" cy="1333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userDrawn="1"/>
        </p:nvCxnSpPr>
        <p:spPr>
          <a:xfrm>
            <a:off x="1142732" y="12171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3419070" y="237065"/>
            <a:ext cx="7315200" cy="769441"/>
          </a:xfrm>
          <a:prstGeom prst="rect">
            <a:avLst/>
          </a:prstGeom>
          <a:noFill/>
        </p:spPr>
        <p:txBody>
          <a:bodyPr wrap="square" rtlCol="0">
            <a:spAutoFit/>
          </a:bodyPr>
          <a:lstStyle/>
          <a:p>
            <a:r>
              <a:rPr lang="en-US" sz="2200" b="1">
                <a:solidFill>
                  <a:schemeClr val="accent1">
                    <a:lumMod val="75000"/>
                  </a:schemeClr>
                </a:solidFill>
                <a:latin typeface="Times New Roman" panose="02020603050405020304" pitchFamily="18" charset="0"/>
                <a:cs typeface="Times New Roman" panose="02020603050405020304" pitchFamily="18" charset="0"/>
              </a:rPr>
              <a:t>ĐẠI HỌC QUỐC GIA THÀNH</a:t>
            </a:r>
            <a:r>
              <a:rPr lang="en-US" sz="2200" b="1" baseline="0">
                <a:solidFill>
                  <a:schemeClr val="accent1">
                    <a:lumMod val="75000"/>
                  </a:schemeClr>
                </a:solidFill>
                <a:latin typeface="Times New Roman" panose="02020603050405020304" pitchFamily="18" charset="0"/>
                <a:cs typeface="Times New Roman" panose="02020603050405020304" pitchFamily="18" charset="0"/>
              </a:rPr>
              <a:t> PHỐ</a:t>
            </a:r>
            <a:r>
              <a:rPr lang="en-US" sz="2200" b="1">
                <a:solidFill>
                  <a:schemeClr val="accent1">
                    <a:lumMod val="75000"/>
                  </a:schemeClr>
                </a:solidFill>
                <a:latin typeface="Times New Roman" panose="02020603050405020304" pitchFamily="18" charset="0"/>
                <a:cs typeface="Times New Roman" panose="02020603050405020304" pitchFamily="18" charset="0"/>
              </a:rPr>
              <a:t> HỒ CHÍ MINH</a:t>
            </a:r>
          </a:p>
          <a:p>
            <a:r>
              <a:rPr lang="en-US" sz="2200" b="1">
                <a:solidFill>
                  <a:schemeClr val="accent1">
                    <a:lumMod val="75000"/>
                  </a:schemeClr>
                </a:solidFill>
                <a:latin typeface="Times New Roman" panose="02020603050405020304" pitchFamily="18" charset="0"/>
                <a:cs typeface="Times New Roman" panose="02020603050405020304" pitchFamily="18" charset="0"/>
              </a:rPr>
              <a:t>TRƯỜNG ĐẠI HỌC CÔNG NGHỆ THÔNG TIN</a:t>
            </a:r>
          </a:p>
        </p:txBody>
      </p:sp>
    </p:spTree>
    <p:extLst>
      <p:ext uri="{BB962C8B-B14F-4D97-AF65-F5344CB8AC3E}">
        <p14:creationId xmlns:p14="http://schemas.microsoft.com/office/powerpoint/2010/main" val="191265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0139B5-ADDA-426C-A5C8-406AE3527C49}" type="datetime1">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04463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8D3AF-DC0A-48C2-8206-DF5164A0E099}" type="datetime1">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7450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9554C-B155-4E9B-82FD-C0DDBB233D3A}" type="datetime1">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59269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1097280" y="758953"/>
            <a:ext cx="10058400" cy="1255378"/>
          </a:xfrm>
        </p:spPr>
        <p:txBody>
          <a:bodyPr anchor="b" anchorCtr="0">
            <a:noAutofit/>
          </a:bodyPr>
          <a:lstStyle>
            <a:lvl1pPr>
              <a:lnSpc>
                <a:spcPct val="85000"/>
              </a:lnSpc>
              <a:defRPr sz="7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1097280" y="2166726"/>
            <a:ext cx="10058400" cy="3429402"/>
          </a:xfrm>
        </p:spPr>
        <p:txBody>
          <a:bodyPr lIns="91440" rIns="91440" anchor="t" anchorCtr="0">
            <a:normAutofit/>
          </a:bodyPr>
          <a:lstStyle>
            <a:lvl1pPr marL="0" indent="0">
              <a:buNone/>
              <a:defRPr sz="6800" cap="none"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91AA5-75A4-4CA7-B9C8-242B2899409D}" type="datetime1">
              <a:rPr lang="en-US" smtClean="0"/>
              <a:t>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cxnSp>
        <p:nvCxnSpPr>
          <p:cNvPr id="9" name="Straight Connector 8"/>
          <p:cNvCxnSpPr/>
          <p:nvPr/>
        </p:nvCxnSpPr>
        <p:spPr>
          <a:xfrm>
            <a:off x="1207658" y="2090528"/>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9684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346199"/>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346200"/>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9978BA-96F8-4EA2-8266-86BB2F3B27FE}" type="datetime1">
              <a:rPr lang="en-US" smtClean="0"/>
              <a:t>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217825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6CF77-178E-4DC2-BF37-45D9C41F0C9F}" type="datetime1">
              <a:rPr lang="en-US" smtClean="0"/>
              <a:t>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82608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CA687A-E5A4-48EF-A7CC-CAABC50235F3}" type="datetime1">
              <a:rPr lang="en-US" smtClean="0"/>
              <a:t>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54095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14B191-B7DF-4AB4-A16C-8B0EB2515670}" type="datetime1">
              <a:rPr lang="en-US" smtClean="0"/>
              <a:t>1/5/24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3304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4B6070-3D3B-4F6C-8CEC-4C9E28F3DB80}" type="datetime1">
              <a:rPr lang="en-US" smtClean="0"/>
              <a:t>1/5/24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71DB1C-B372-4CFA-B223-ECAC3FCFC319}" type="slidenum">
              <a:rPr lang="en-US" smtClean="0"/>
              <a:t>‹#›</a:t>
            </a:fld>
            <a:endParaRPr lang="en-US"/>
          </a:p>
        </p:txBody>
      </p:sp>
    </p:spTree>
    <p:extLst>
      <p:ext uri="{BB962C8B-B14F-4D97-AF65-F5344CB8AC3E}">
        <p14:creationId xmlns:p14="http://schemas.microsoft.com/office/powerpoint/2010/main" val="165539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14F1F-33F3-4C24-BC7A-D0662AB03A48}" type="datetime1">
              <a:rPr lang="en-US" smtClean="0"/>
              <a:t>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86656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82254" y="286603"/>
            <a:ext cx="10768445" cy="8817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76131"/>
            <a:ext cx="11722100" cy="488336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800" b="1">
                <a:solidFill>
                  <a:srgbClr val="FFFFFF"/>
                </a:solidFill>
                <a:latin typeface="Times New Roman" panose="02020603050405020304" pitchFamily="18" charset="0"/>
                <a:cs typeface="Times New Roman" panose="02020603050405020304" pitchFamily="18" charset="0"/>
              </a:defRPr>
            </a:lvl1pPr>
          </a:lstStyle>
          <a:p>
            <a:fld id="{0A59F165-FA03-4802-ABF8-40A8C898DBBC}" type="datetime1">
              <a:rPr lang="en-US" smtClean="0"/>
              <a:pPr/>
              <a:t>1/5/24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800" b="1">
                <a:solidFill>
                  <a:srgbClr val="FFFFFF"/>
                </a:solidFill>
                <a:latin typeface="Times New Roman" panose="02020603050405020304" pitchFamily="18" charset="0"/>
                <a:cs typeface="Times New Roman" panose="02020603050405020304" pitchFamily="18" charset="0"/>
              </a:defRPr>
            </a:lvl1pPr>
          </a:lstStyle>
          <a:p>
            <a:fld id="{5771DB1C-B372-4CFA-B223-ECAC3FCFC319}" type="slidenum">
              <a:rPr lang="en-US" smtClean="0"/>
              <a:pPr/>
              <a:t>‹#›</a:t>
            </a:fld>
            <a:endParaRPr lang="en-US"/>
          </a:p>
        </p:txBody>
      </p:sp>
      <p:cxnSp>
        <p:nvCxnSpPr>
          <p:cNvPr id="10" name="Straight Connector 9"/>
          <p:cNvCxnSpPr/>
          <p:nvPr/>
        </p:nvCxnSpPr>
        <p:spPr>
          <a:xfrm>
            <a:off x="228600" y="1217145"/>
            <a:ext cx="117221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C:\Users\Administrator\Desktop\thesis-slide\uit-logo.png">
            <a:extLst>
              <a:ext uri="{FF2B5EF4-FFF2-40B4-BE49-F238E27FC236}">
                <a16:creationId xmlns:a16="http://schemas.microsoft.com/office/drawing/2014/main" id="{431D5121-9F02-4F10-B39E-0BA49CB0603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13071"/>
            <a:ext cx="898909" cy="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6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HỆ THỐNG</a:t>
            </a:r>
            <a:br>
              <a:rPr lang="en-US" sz="5400" dirty="0"/>
            </a:br>
            <a:r>
              <a:rPr lang="en-US" sz="5400" dirty="0"/>
              <a:t>&amp;</a:t>
            </a:r>
            <a:br>
              <a:rPr lang="en-US" sz="5400" dirty="0"/>
            </a:br>
            <a:r>
              <a:rPr lang="en-US" sz="5400" dirty="0"/>
              <a:t>CÔNG NGHỆ WEB</a:t>
            </a:r>
          </a:p>
        </p:txBody>
      </p:sp>
      <p:sp>
        <p:nvSpPr>
          <p:cNvPr id="3" name="Subtitle 2"/>
          <p:cNvSpPr>
            <a:spLocks noGrp="1"/>
          </p:cNvSpPr>
          <p:nvPr>
            <p:ph type="subTitle" idx="1"/>
          </p:nvPr>
        </p:nvSpPr>
        <p:spPr/>
        <p:txBody>
          <a:bodyPr/>
          <a:lstStyle/>
          <a:p>
            <a:r>
              <a:rPr lang="en-US" cap="none" dirty="0" err="1"/>
              <a:t>Biên</a:t>
            </a:r>
            <a:r>
              <a:rPr lang="en-US" cap="none" dirty="0"/>
              <a:t> </a:t>
            </a:r>
            <a:r>
              <a:rPr lang="en-US" cap="none" dirty="0" err="1"/>
              <a:t>soạn</a:t>
            </a:r>
            <a:r>
              <a:rPr lang="en-US" cap="none" dirty="0"/>
              <a:t>: </a:t>
            </a:r>
            <a:r>
              <a:rPr lang="en-US" cap="none" dirty="0" err="1"/>
              <a:t>ThS</a:t>
            </a:r>
            <a:r>
              <a:rPr lang="en-US" cap="none" dirty="0"/>
              <a:t>. </a:t>
            </a:r>
            <a:r>
              <a:rPr lang="en-US" cap="none" dirty="0" err="1"/>
              <a:t>Nguyễn</a:t>
            </a:r>
            <a:r>
              <a:rPr lang="en-US" cap="none" dirty="0"/>
              <a:t> </a:t>
            </a:r>
            <a:r>
              <a:rPr lang="en-US" cap="none" dirty="0" err="1"/>
              <a:t>Thị</a:t>
            </a:r>
            <a:r>
              <a:rPr lang="en-US" cap="none" dirty="0"/>
              <a:t> </a:t>
            </a:r>
            <a:r>
              <a:rPr lang="en-US" cap="none" dirty="0" err="1"/>
              <a:t>Hoài</a:t>
            </a:r>
            <a:endParaRPr lang="en-US" cap="none" dirty="0"/>
          </a:p>
        </p:txBody>
      </p:sp>
    </p:spTree>
    <p:extLst>
      <p:ext uri="{BB962C8B-B14F-4D97-AF65-F5344CB8AC3E}">
        <p14:creationId xmlns:p14="http://schemas.microsoft.com/office/powerpoint/2010/main" val="345904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vi-VN" b="1" u="sng"/>
              <a:t>Các phần tử lồng vào nhau</a:t>
            </a:r>
          </a:p>
          <a:p>
            <a:r>
              <a:rPr lang="vi-VN"/>
              <a:t>Các phần tử có thể được đặt trong các phần tử khác. Điều này được gọi là </a:t>
            </a:r>
            <a:r>
              <a:rPr lang="vi-VN" b="1" i="1"/>
              <a:t>nesting</a:t>
            </a:r>
            <a:r>
              <a:rPr lang="vi-VN"/>
              <a:t>. Nếu chúng ta muốn nói rằng con mèo của chúng ta rất gắt gỏng, chúng ta có thể bao bọc từ này trong một phần tử &lt;strong&gt;:</a:t>
            </a:r>
          </a:p>
          <a:p>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10</a:t>
            </a:fld>
            <a:endParaRPr lang="en-US"/>
          </a:p>
        </p:txBody>
      </p:sp>
      <p:pic>
        <p:nvPicPr>
          <p:cNvPr id="5" name="Picture 4">
            <a:extLst>
              <a:ext uri="{FF2B5EF4-FFF2-40B4-BE49-F238E27FC236}">
                <a16:creationId xmlns:a16="http://schemas.microsoft.com/office/drawing/2014/main" id="{9E311E09-2C24-44F2-8C4A-ACCD10C36C8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0349" y="3878897"/>
            <a:ext cx="7991302" cy="1333183"/>
          </a:xfrm>
          <a:prstGeom prst="rect">
            <a:avLst/>
          </a:prstGeom>
          <a:noFill/>
          <a:ln>
            <a:noFill/>
          </a:ln>
        </p:spPr>
      </p:pic>
    </p:spTree>
    <p:extLst>
      <p:ext uri="{BB962C8B-B14F-4D97-AF65-F5344CB8AC3E}">
        <p14:creationId xmlns:p14="http://schemas.microsoft.com/office/powerpoint/2010/main" val="40451880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en-US" sz="2400" b="1">
                <a:solidFill>
                  <a:schemeClr val="accent1">
                    <a:lumMod val="75000"/>
                  </a:schemeClr>
                </a:solidFill>
              </a:rPr>
              <a:t>e. Đồ họa vector</a:t>
            </a:r>
          </a:p>
          <a:p>
            <a:r>
              <a:rPr lang="en-US" sz="2400" b="1" u="sng"/>
              <a:t>Thêm SVG vào trang web</a:t>
            </a:r>
          </a:p>
          <a:p>
            <a:r>
              <a:rPr lang="en-US" sz="2400" b="1"/>
              <a:t>Thêm mã SVG vào HTML</a:t>
            </a:r>
          </a:p>
          <a:p>
            <a:pPr>
              <a:buFont typeface="Wingdings" panose="05000000000000000000" pitchFamily="2" charset="2"/>
              <a:buChar char="Ø"/>
            </a:pPr>
            <a:r>
              <a:rPr lang="vi-VN" sz="2400"/>
              <a:t>Bạn cũng có thể mở tệp SVG trong trình soạn thảo văn bản, sao chép mã SVG và dán nó vào tài liệu HTML của bạn - điều này đôi khi được gọi là SVG nội tuyến.</a:t>
            </a:r>
            <a:endParaRPr lang="en-US" sz="2400"/>
          </a:p>
          <a:p>
            <a:pPr>
              <a:buFont typeface="Wingdings" panose="05000000000000000000" pitchFamily="2" charset="2"/>
              <a:buChar char="Ø"/>
            </a:pPr>
            <a:r>
              <a:rPr lang="vi-VN" sz="2400"/>
              <a:t>Đảm bảo đoạn mã SVG của bạn bắt đầu bằng thẻ bắt đầu &lt;</a:t>
            </a:r>
            <a:r>
              <a:rPr lang="vi-VN" sz="2400" b="1"/>
              <a:t>svg</a:t>
            </a:r>
            <a:r>
              <a:rPr lang="vi-VN" sz="2400"/>
              <a:t>&gt; và kết thúc bằng thẻ đóng &lt;/</a:t>
            </a:r>
            <a:r>
              <a:rPr lang="vi-VN" sz="2400" b="1"/>
              <a:t>svg</a:t>
            </a:r>
            <a:r>
              <a:rPr lang="vi-VN" sz="2400"/>
              <a:t>&gt;.</a:t>
            </a:r>
            <a:endParaRPr lang="en-US" sz="2400"/>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100</a:t>
            </a:fld>
            <a:endParaRPr lang="en-US"/>
          </a:p>
        </p:txBody>
      </p:sp>
      <p:pic>
        <p:nvPicPr>
          <p:cNvPr id="5" name="Picture 4">
            <a:extLst>
              <a:ext uri="{FF2B5EF4-FFF2-40B4-BE49-F238E27FC236}">
                <a16:creationId xmlns:a16="http://schemas.microsoft.com/office/drawing/2014/main" id="{12A60163-CFDB-4399-A721-D2C4793DC3D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46842" y="4418965"/>
            <a:ext cx="6885615" cy="1565275"/>
          </a:xfrm>
          <a:prstGeom prst="rect">
            <a:avLst/>
          </a:prstGeom>
          <a:noFill/>
          <a:ln>
            <a:noFill/>
          </a:ln>
        </p:spPr>
      </p:pic>
    </p:spTree>
    <p:extLst>
      <p:ext uri="{BB962C8B-B14F-4D97-AF65-F5344CB8AC3E}">
        <p14:creationId xmlns:p14="http://schemas.microsoft.com/office/powerpoint/2010/main" val="1583328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Thêm SVG vào trang web</a:t>
            </a:r>
          </a:p>
          <a:p>
            <a:r>
              <a:rPr lang="en-US" b="1"/>
              <a:t>Thêm mã SVG vào HTML</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101</a:t>
            </a:fld>
            <a:endParaRPr lang="en-US"/>
          </a:p>
        </p:txBody>
      </p:sp>
      <p:graphicFrame>
        <p:nvGraphicFramePr>
          <p:cNvPr id="5" name="Diagram 4">
            <a:extLst>
              <a:ext uri="{FF2B5EF4-FFF2-40B4-BE49-F238E27FC236}">
                <a16:creationId xmlns:a16="http://schemas.microsoft.com/office/drawing/2014/main" id="{77176AEC-4F86-450D-8360-27C1FA9CF510}"/>
              </a:ext>
            </a:extLst>
          </p:cNvPr>
          <p:cNvGraphicFramePr/>
          <p:nvPr>
            <p:extLst>
              <p:ext uri="{D42A27DB-BD31-4B8C-83A1-F6EECF244321}">
                <p14:modId xmlns:p14="http://schemas.microsoft.com/office/powerpoint/2010/main" val="1902385005"/>
              </p:ext>
            </p:extLst>
          </p:nvPr>
        </p:nvGraphicFramePr>
        <p:xfrm>
          <a:off x="228138" y="2895600"/>
          <a:ext cx="11735262" cy="3371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67744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Thêm SVG vào trang web</a:t>
            </a:r>
          </a:p>
          <a:p>
            <a:r>
              <a:rPr lang="en-US" b="1"/>
              <a:t>Thêm mã SVG vào HTML</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102</a:t>
            </a:fld>
            <a:endParaRPr lang="en-US"/>
          </a:p>
        </p:txBody>
      </p:sp>
      <p:graphicFrame>
        <p:nvGraphicFramePr>
          <p:cNvPr id="5" name="Diagram 4">
            <a:extLst>
              <a:ext uri="{FF2B5EF4-FFF2-40B4-BE49-F238E27FC236}">
                <a16:creationId xmlns:a16="http://schemas.microsoft.com/office/drawing/2014/main" id="{77176AEC-4F86-450D-8360-27C1FA9CF510}"/>
              </a:ext>
            </a:extLst>
          </p:cNvPr>
          <p:cNvGraphicFramePr/>
          <p:nvPr>
            <p:extLst>
              <p:ext uri="{D42A27DB-BD31-4B8C-83A1-F6EECF244321}">
                <p14:modId xmlns:p14="http://schemas.microsoft.com/office/powerpoint/2010/main" val="2923876486"/>
              </p:ext>
            </p:extLst>
          </p:nvPr>
        </p:nvGraphicFramePr>
        <p:xfrm>
          <a:off x="228138" y="2895600"/>
          <a:ext cx="11735262" cy="3371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281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Thêm SVG vào trang web</a:t>
            </a:r>
          </a:p>
          <a:p>
            <a:r>
              <a:rPr lang="vi-VN" b="1"/>
              <a:t>Cách nhúng SVG với iframe</a:t>
            </a:r>
          </a:p>
          <a:p>
            <a:pPr>
              <a:buFont typeface="Wingdings" panose="05000000000000000000" pitchFamily="2" charset="2"/>
              <a:buChar char="Ø"/>
            </a:pPr>
            <a:r>
              <a:rPr lang="vi-VN"/>
              <a:t>Bạn có thể mở hình ảnh SVG trong trình duyệt của mình giống như các trang web. Vì vậy, việc nhúng tài liệu SVG với &lt;</a:t>
            </a:r>
            <a:r>
              <a:rPr lang="vi-VN" b="1"/>
              <a:t>iframe</a:t>
            </a:r>
            <a:r>
              <a:rPr lang="vi-VN"/>
              <a:t>&gt; được thực hiện giống như chúng ta đã nghiên cứu trong “</a:t>
            </a:r>
            <a:r>
              <a:rPr lang="vi-VN" b="1"/>
              <a:t>Từ object đến iframe</a:t>
            </a:r>
            <a:r>
              <a:rPr lang="vi-VN"/>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103</a:t>
            </a:fld>
            <a:endParaRPr lang="en-US"/>
          </a:p>
        </p:txBody>
      </p:sp>
      <p:pic>
        <p:nvPicPr>
          <p:cNvPr id="5" name="Picture 4">
            <a:extLst>
              <a:ext uri="{FF2B5EF4-FFF2-40B4-BE49-F238E27FC236}">
                <a16:creationId xmlns:a16="http://schemas.microsoft.com/office/drawing/2014/main" id="{1CDB011F-1E25-4C57-AA3F-528A7D67C3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9767" y="4343082"/>
            <a:ext cx="9559766" cy="1691958"/>
          </a:xfrm>
          <a:prstGeom prst="rect">
            <a:avLst/>
          </a:prstGeom>
          <a:noFill/>
          <a:ln>
            <a:noFill/>
          </a:ln>
        </p:spPr>
      </p:pic>
    </p:spTree>
    <p:extLst>
      <p:ext uri="{BB962C8B-B14F-4D97-AF65-F5344CB8AC3E}">
        <p14:creationId xmlns:p14="http://schemas.microsoft.com/office/powerpoint/2010/main" val="3674560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en-US" b="1">
                <a:solidFill>
                  <a:schemeClr val="accent1">
                    <a:lumMod val="75000"/>
                  </a:schemeClr>
                </a:solidFill>
              </a:rPr>
              <a:t>e. Đồ họa vector</a:t>
            </a:r>
          </a:p>
          <a:p>
            <a:r>
              <a:rPr lang="en-US" b="1" u="sng"/>
              <a:t>Thêm SVG vào trang web</a:t>
            </a:r>
          </a:p>
          <a:p>
            <a:r>
              <a:rPr lang="vi-VN" b="1"/>
              <a:t>Cách nhúng SVG với iframe</a:t>
            </a:r>
            <a:endParaRPr lang="en-US" b="1"/>
          </a:p>
          <a:p>
            <a:pPr>
              <a:buFont typeface="Wingdings" panose="05000000000000000000" pitchFamily="2" charset="2"/>
              <a:buChar char="Ø"/>
            </a:pPr>
            <a:r>
              <a:rPr lang="vi-VN"/>
              <a:t>Đây chắc chắn không phải là phương pháp tốt nhất để lựa chọn.</a:t>
            </a:r>
          </a:p>
          <a:p>
            <a:pPr>
              <a:buFont typeface="Wingdings" panose="05000000000000000000" pitchFamily="2" charset="2"/>
              <a:buChar char="Ø"/>
            </a:pPr>
            <a:r>
              <a:rPr lang="vi-VN"/>
              <a:t>Nhược điểm</a:t>
            </a:r>
            <a:r>
              <a:rPr lang="en-US"/>
              <a:t>:</a:t>
            </a:r>
            <a:endParaRPr lang="vi-VN"/>
          </a:p>
          <a:p>
            <a:pPr lvl="1">
              <a:buFont typeface="Wingdings" panose="05000000000000000000" pitchFamily="2" charset="2"/>
              <a:buChar char="§"/>
            </a:pPr>
            <a:r>
              <a:rPr lang="vi-VN" sz="2800" b="1"/>
              <a:t>iframe</a:t>
            </a:r>
            <a:r>
              <a:rPr lang="vi-VN" sz="2800"/>
              <a:t> thực sự có cơ chế dự phòng, như bạn có thể thấy, nhưng các trình duyệt chỉ hiển thị dự phòng nếu chúng không hỗ trợ hoàn toàn cho </a:t>
            </a:r>
            <a:r>
              <a:rPr lang="vi-VN" sz="2800" b="1"/>
              <a:t>iframe</a:t>
            </a:r>
            <a:r>
              <a:rPr lang="vi-VN" sz="2800"/>
              <a:t>.</a:t>
            </a:r>
          </a:p>
          <a:p>
            <a:pPr lvl="1">
              <a:buFont typeface="Wingdings" panose="05000000000000000000" pitchFamily="2" charset="2"/>
              <a:buChar char="§"/>
            </a:pPr>
            <a:r>
              <a:rPr lang="vi-VN" sz="2800"/>
              <a:t>Hơn nữa, trừ khi </a:t>
            </a:r>
            <a:r>
              <a:rPr lang="vi-VN" sz="2800" b="1"/>
              <a:t>SVG</a:t>
            </a:r>
            <a:r>
              <a:rPr lang="vi-VN" sz="2800"/>
              <a:t> và trang web hiện tại của bạn có cùng nguồn gốc, bạn không thể sử dụng </a:t>
            </a:r>
            <a:r>
              <a:rPr lang="vi-VN" sz="2800" b="1"/>
              <a:t>JavaScript</a:t>
            </a:r>
            <a:r>
              <a:rPr lang="vi-VN" sz="2800"/>
              <a:t> trên trang web chính của mình để thao tác </a:t>
            </a:r>
            <a:r>
              <a:rPr lang="vi-VN" sz="2800" b="1"/>
              <a:t>SVG</a:t>
            </a:r>
            <a:r>
              <a:rPr lang="vi-VN" sz="2800"/>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104</a:t>
            </a:fld>
            <a:endParaRPr lang="en-US"/>
          </a:p>
        </p:txBody>
      </p:sp>
    </p:spTree>
    <p:extLst>
      <p:ext uri="{BB962C8B-B14F-4D97-AF65-F5344CB8AC3E}">
        <p14:creationId xmlns:p14="http://schemas.microsoft.com/office/powerpoint/2010/main" val="9068808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B8F8-D851-4B72-A64D-098A0994D7B7}"/>
              </a:ext>
            </a:extLst>
          </p:cNvPr>
          <p:cNvSpPr>
            <a:spLocks noGrp="1"/>
          </p:cNvSpPr>
          <p:nvPr>
            <p:ph type="title"/>
          </p:nvPr>
        </p:nvSpPr>
        <p:spPr/>
        <p:txBody>
          <a:bodyPr>
            <a:normAutofit/>
          </a:bodyPr>
          <a:lstStyle/>
          <a:p>
            <a:r>
              <a:rPr lang="en-US"/>
              <a:t>3.2. Bảng</a:t>
            </a:r>
          </a:p>
        </p:txBody>
      </p:sp>
      <p:sp>
        <p:nvSpPr>
          <p:cNvPr id="3" name="Content Placeholder 2">
            <a:extLst>
              <a:ext uri="{FF2B5EF4-FFF2-40B4-BE49-F238E27FC236}">
                <a16:creationId xmlns:a16="http://schemas.microsoft.com/office/drawing/2014/main" id="{B54C0B5D-99DE-4F5D-BF5A-627CD0255427}"/>
              </a:ext>
            </a:extLst>
          </p:cNvPr>
          <p:cNvSpPr>
            <a:spLocks noGrp="1"/>
          </p:cNvSpPr>
          <p:nvPr>
            <p:ph idx="1"/>
          </p:nvPr>
        </p:nvSpPr>
        <p:spPr/>
        <p:txBody>
          <a:bodyPr>
            <a:normAutofit/>
          </a:bodyPr>
          <a:lstStyle/>
          <a:p>
            <a:r>
              <a:rPr lang="en-US" sz="4000"/>
              <a:t>a.	Tổng quan về Table</a:t>
            </a:r>
          </a:p>
          <a:p>
            <a:r>
              <a:rPr lang="vi-VN" sz="4000"/>
              <a:t>b.	Khái niệm cơ bản</a:t>
            </a:r>
            <a:endParaRPr lang="en-US" sz="4000"/>
          </a:p>
          <a:p>
            <a:r>
              <a:rPr lang="en-US" sz="4000"/>
              <a:t>c.	Các tính năng nâng cao và khả năng truy cập</a:t>
            </a:r>
          </a:p>
        </p:txBody>
      </p:sp>
      <p:sp>
        <p:nvSpPr>
          <p:cNvPr id="4" name="Slide Number Placeholder 3">
            <a:extLst>
              <a:ext uri="{FF2B5EF4-FFF2-40B4-BE49-F238E27FC236}">
                <a16:creationId xmlns:a16="http://schemas.microsoft.com/office/drawing/2014/main" id="{1C2BEDAC-57B0-498F-B654-17D0B99BDA6F}"/>
              </a:ext>
            </a:extLst>
          </p:cNvPr>
          <p:cNvSpPr>
            <a:spLocks noGrp="1"/>
          </p:cNvSpPr>
          <p:nvPr>
            <p:ph type="sldNum" sz="quarter" idx="12"/>
          </p:nvPr>
        </p:nvSpPr>
        <p:spPr/>
        <p:txBody>
          <a:bodyPr/>
          <a:lstStyle/>
          <a:p>
            <a:fld id="{5771DB1C-B372-4CFA-B223-ECAC3FCFC319}" type="slidenum">
              <a:rPr lang="en-US" smtClean="0"/>
              <a:t>105</a:t>
            </a:fld>
            <a:endParaRPr lang="en-US"/>
          </a:p>
        </p:txBody>
      </p:sp>
    </p:spTree>
    <p:extLst>
      <p:ext uri="{BB962C8B-B14F-4D97-AF65-F5344CB8AC3E}">
        <p14:creationId xmlns:p14="http://schemas.microsoft.com/office/powerpoint/2010/main" val="37972035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5237480" cy="4883369"/>
          </a:xfrm>
        </p:spPr>
        <p:txBody>
          <a:bodyPr>
            <a:normAutofit lnSpcReduction="10000"/>
          </a:bodyPr>
          <a:lstStyle/>
          <a:p>
            <a:pPr algn="l"/>
            <a:r>
              <a:rPr lang="en-US" b="1">
                <a:solidFill>
                  <a:schemeClr val="accent1">
                    <a:lumMod val="75000"/>
                  </a:schemeClr>
                </a:solidFill>
              </a:rPr>
              <a:t>a. Tổng quan về Table</a:t>
            </a:r>
          </a:p>
          <a:p>
            <a:pPr algn="l">
              <a:buFont typeface="Wingdings" panose="05000000000000000000" pitchFamily="2" charset="2"/>
              <a:buChar char="Ø"/>
            </a:pPr>
            <a:r>
              <a:rPr lang="en-US"/>
              <a:t>Một nhiệm vụ rất phổ biến trong HTML là cấu trúc dữ liệu dạng bảng và nó có một số phần tử và thuộc tính dành cho mục đích này.</a:t>
            </a:r>
          </a:p>
          <a:p>
            <a:pPr algn="l">
              <a:buFont typeface="Wingdings" panose="05000000000000000000" pitchFamily="2" charset="2"/>
              <a:buChar char="Ø"/>
            </a:pPr>
            <a:r>
              <a:rPr lang="vi-VN"/>
              <a:t>Kết hợp với một chút CSS để tạo kiểu, HTML giúp dễ dàng hiển thị các bảng thông tin trên web</a:t>
            </a:r>
            <a:r>
              <a:rPr lang="en-US"/>
              <a:t> </a:t>
            </a:r>
            <a:r>
              <a:rPr lang="vi-VN"/>
              <a:t>như</a:t>
            </a:r>
            <a:r>
              <a:rPr lang="en-US"/>
              <a:t>:</a:t>
            </a:r>
          </a:p>
          <a:p>
            <a:pPr lvl="1" algn="l">
              <a:buFont typeface="Wingdings" panose="05000000000000000000" pitchFamily="2" charset="2"/>
              <a:buChar char="§"/>
            </a:pPr>
            <a:r>
              <a:rPr lang="en-US"/>
              <a:t>K</a:t>
            </a:r>
            <a:r>
              <a:rPr lang="vi-VN"/>
              <a:t>ế hoạch bài học</a:t>
            </a:r>
            <a:endParaRPr lang="en-US"/>
          </a:p>
          <a:p>
            <a:pPr lvl="1" algn="l">
              <a:buFont typeface="Wingdings" panose="05000000000000000000" pitchFamily="2" charset="2"/>
              <a:buChar char="§"/>
            </a:pPr>
            <a:r>
              <a:rPr lang="en-US"/>
              <a:t>T</a:t>
            </a:r>
            <a:r>
              <a:rPr lang="vi-VN"/>
              <a:t>hời khóa biểu</a:t>
            </a:r>
            <a:endParaRPr lang="en-US"/>
          </a:p>
          <a:p>
            <a:pPr lvl="1" algn="l">
              <a:buFont typeface="Wingdings" panose="05000000000000000000" pitchFamily="2" charset="2"/>
              <a:buChar char="§"/>
            </a:pPr>
            <a:r>
              <a:rPr lang="en-US"/>
              <a:t>S</a:t>
            </a:r>
            <a:r>
              <a:rPr lang="vi-VN"/>
              <a:t>ố liệu thống kê</a:t>
            </a:r>
            <a:endParaRPr lang="en-US"/>
          </a:p>
          <a:p>
            <a:pPr lvl="1" algn="l">
              <a:buFont typeface="Wingdings" panose="05000000000000000000" pitchFamily="2" charset="2"/>
              <a:buChar char="§"/>
            </a:pPr>
            <a:r>
              <a:rPr lang="en-US"/>
              <a: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106</a:t>
            </a:fld>
            <a:endParaRPr lang="en-US"/>
          </a:p>
        </p:txBody>
      </p:sp>
      <p:pic>
        <p:nvPicPr>
          <p:cNvPr id="5" name="Picture 4" descr="Pure CSS Responsive Table – CodeMyUI">
            <a:extLst>
              <a:ext uri="{FF2B5EF4-FFF2-40B4-BE49-F238E27FC236}">
                <a16:creationId xmlns:a16="http://schemas.microsoft.com/office/drawing/2014/main" id="{273B5328-333F-42E1-A1D6-FBE5EF6C4E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2785" y="2170002"/>
            <a:ext cx="6190615" cy="3095625"/>
          </a:xfrm>
          <a:prstGeom prst="rect">
            <a:avLst/>
          </a:prstGeom>
          <a:noFill/>
          <a:ln>
            <a:noFill/>
          </a:ln>
        </p:spPr>
      </p:pic>
    </p:spTree>
    <p:extLst>
      <p:ext uri="{BB962C8B-B14F-4D97-AF65-F5344CB8AC3E}">
        <p14:creationId xmlns:p14="http://schemas.microsoft.com/office/powerpoint/2010/main" val="29377760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a:xfrm>
            <a:off x="7859485" y="634946"/>
            <a:ext cx="3690257" cy="1450757"/>
          </a:xfrm>
        </p:spPr>
        <p:txBody>
          <a:bodyPr>
            <a:normAutofit/>
          </a:bodyPr>
          <a:lstStyle/>
          <a:p>
            <a:r>
              <a:rPr lang="en-US"/>
              <a:t>3.2. Bảng</a:t>
            </a:r>
          </a:p>
        </p:txBody>
      </p:sp>
      <p:pic>
        <p:nvPicPr>
          <p:cNvPr id="5" name="Picture 4" descr="Table&#10;&#10;Description automatically generated">
            <a:extLst>
              <a:ext uri="{FF2B5EF4-FFF2-40B4-BE49-F238E27FC236}">
                <a16:creationId xmlns:a16="http://schemas.microsoft.com/office/drawing/2014/main" id="{823DC501-A967-4D87-82E6-07DCDBF5B76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4406" y="1955761"/>
            <a:ext cx="7798750" cy="2983021"/>
          </a:xfrm>
          <a:prstGeom prst="rect">
            <a:avLst/>
          </a:prstGeom>
          <a:noFill/>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7859485" y="2198914"/>
            <a:ext cx="3690257" cy="3670180"/>
          </a:xfrm>
        </p:spPr>
        <p:txBody>
          <a:bodyPr>
            <a:normAutofit/>
          </a:bodyPr>
          <a:lstStyle/>
          <a:p>
            <a:pPr algn="l"/>
            <a:r>
              <a:rPr lang="vi-VN" sz="2200" b="1"/>
              <a:t>b.</a:t>
            </a:r>
            <a:r>
              <a:rPr lang="en-US" sz="2200" b="1"/>
              <a:t> </a:t>
            </a:r>
            <a:r>
              <a:rPr lang="vi-VN" sz="2200" b="1"/>
              <a:t>Khái niệm cơ bản</a:t>
            </a:r>
          </a:p>
          <a:p>
            <a:pPr algn="l"/>
            <a:r>
              <a:rPr lang="en-US" sz="2200" b="1" u="sng"/>
              <a:t>Bảng là gì?</a:t>
            </a:r>
          </a:p>
          <a:p>
            <a:pPr algn="l">
              <a:buFont typeface="Wingdings" panose="05000000000000000000" pitchFamily="2" charset="2"/>
              <a:buChar char="Ø"/>
            </a:pPr>
            <a:r>
              <a:rPr lang="vi-VN" sz="2200"/>
              <a:t>Bảng là một tập hợp dữ liệu có cấu trúc được tạo thành từ các hàng và cột (</a:t>
            </a:r>
            <a:r>
              <a:rPr lang="vi-VN" sz="2200" i="1"/>
              <a:t>dữ liệu dạng bảng</a:t>
            </a:r>
            <a:r>
              <a:rPr lang="vi-VN" sz="2200"/>
              <a:t>).</a:t>
            </a:r>
            <a:endParaRPr lang="en-US" sz="2200"/>
          </a:p>
          <a:p>
            <a:pPr algn="l">
              <a:buFont typeface="Wingdings" panose="05000000000000000000" pitchFamily="2" charset="2"/>
              <a:buChar char="Ø"/>
            </a:pPr>
            <a:r>
              <a:rPr lang="vi-VN" sz="2200"/>
              <a:t>Một bảng cho phép bạn dễ dàng tra cứu các giá trị</a:t>
            </a:r>
            <a:r>
              <a:rPr lang="en-US" sz="2200"/>
              <a:t> và</a:t>
            </a:r>
            <a:r>
              <a:rPr lang="vi-VN" sz="2200"/>
              <a:t> cho biết một số </a:t>
            </a:r>
            <a:r>
              <a:rPr lang="en-US" sz="2200"/>
              <a:t>thông tin</a:t>
            </a:r>
            <a:r>
              <a:rPr lang="vi-VN" sz="2200"/>
              <a:t> kết nối giữa các loại dữ liệu khác nhau</a:t>
            </a:r>
            <a:r>
              <a:rPr lang="en-US" sz="2200"/>
              <a:t>.</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107</a:t>
            </a:fld>
            <a:endParaRPr lang="en-US"/>
          </a:p>
        </p:txBody>
      </p:sp>
    </p:spTree>
    <p:extLst>
      <p:ext uri="{BB962C8B-B14F-4D97-AF65-F5344CB8AC3E}">
        <p14:creationId xmlns:p14="http://schemas.microsoft.com/office/powerpoint/2010/main" val="2744646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Khi nào KHÔNG nên sử dụng bảng HTML?</a:t>
            </a:r>
          </a:p>
          <a:p>
            <a:pPr>
              <a:buFont typeface="Wingdings" panose="05000000000000000000" pitchFamily="2" charset="2"/>
              <a:buChar char="Ø"/>
            </a:pPr>
            <a:r>
              <a:rPr lang="vi-VN"/>
              <a:t>Bảng HTML nên được sử dụng cho dữ liệu dạng bảng</a:t>
            </a:r>
            <a:r>
              <a:rPr lang="en-US"/>
              <a:t>.</a:t>
            </a:r>
          </a:p>
          <a:p>
            <a:pPr>
              <a:buFont typeface="Wingdings" panose="05000000000000000000" pitchFamily="2" charset="2"/>
              <a:buChar char="Ø"/>
            </a:pPr>
            <a:r>
              <a:rPr lang="vi-VN"/>
              <a:t>Thật không may, rất nhiều người đã từng sử dụng bảng HTML để sắp xếp các trang web</a:t>
            </a:r>
            <a:r>
              <a:rPr lang="en-US"/>
              <a:t>.</a:t>
            </a:r>
          </a:p>
          <a:p>
            <a:pPr>
              <a:buFont typeface="Wingdings" panose="05000000000000000000" pitchFamily="2" charset="2"/>
              <a:buChar char="Ø"/>
            </a:pPr>
            <a:r>
              <a:rPr lang="en-US"/>
              <a:t>V</a:t>
            </a:r>
            <a:r>
              <a:rPr lang="vi-VN"/>
              <a:t>í dụ: một hàng để chứa đầu trang, một hàng để chứa các cột nội dung, một hàng để chứa chân trang, v.v.</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108</a:t>
            </a:fld>
            <a:endParaRPr lang="en-US"/>
          </a:p>
        </p:txBody>
      </p:sp>
    </p:spTree>
    <p:extLst>
      <p:ext uri="{BB962C8B-B14F-4D97-AF65-F5344CB8AC3E}">
        <p14:creationId xmlns:p14="http://schemas.microsoft.com/office/powerpoint/2010/main" val="3717983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Khi nào KHÔNG nên sử dụng bảng HTML?</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109</a:t>
            </a:fld>
            <a:endParaRPr lang="en-US"/>
          </a:p>
        </p:txBody>
      </p:sp>
      <p:graphicFrame>
        <p:nvGraphicFramePr>
          <p:cNvPr id="5" name="Diagram 4">
            <a:extLst>
              <a:ext uri="{FF2B5EF4-FFF2-40B4-BE49-F238E27FC236}">
                <a16:creationId xmlns:a16="http://schemas.microsoft.com/office/drawing/2014/main" id="{37865180-5270-4143-A258-257583D06CF9}"/>
              </a:ext>
            </a:extLst>
          </p:cNvPr>
          <p:cNvGraphicFramePr/>
          <p:nvPr>
            <p:extLst>
              <p:ext uri="{D42A27DB-BD31-4B8C-83A1-F6EECF244321}">
                <p14:modId xmlns:p14="http://schemas.microsoft.com/office/powerpoint/2010/main" val="3096240085"/>
              </p:ext>
            </p:extLst>
          </p:nvPr>
        </p:nvGraphicFramePr>
        <p:xfrm>
          <a:off x="228599" y="2172468"/>
          <a:ext cx="11722099" cy="4094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97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vi-VN" b="1" u="sng"/>
              <a:t>Các phần tử lồng vào nhau</a:t>
            </a:r>
          </a:p>
          <a:p>
            <a:r>
              <a:rPr lang="en-US"/>
              <a:t>Sau đây là một ví dụ về cách </a:t>
            </a:r>
            <a:r>
              <a:rPr lang="en-US" b="1" i="1"/>
              <a:t>nesting</a:t>
            </a:r>
            <a:r>
              <a:rPr lang="en-US"/>
              <a:t> sai:</a:t>
            </a:r>
          </a:p>
          <a:p>
            <a:endParaRPr lang="en-US"/>
          </a:p>
          <a:p>
            <a:endParaRPr lang="en-US"/>
          </a:p>
          <a:p>
            <a:endParaRPr lang="en-US"/>
          </a:p>
          <a:p>
            <a:r>
              <a:rPr lang="en-US" b="1"/>
              <a:t>Các thẻ phải mở và đóng theo cách mà chúng ở bên trong hoặc bên ngoài nhau</a:t>
            </a:r>
            <a:r>
              <a:rPr lang="en-US"/>
              <a:t>. </a:t>
            </a:r>
            <a:r>
              <a:rPr lang="vi-VN"/>
              <a:t>Với kiểu chồng chéo trong ví dụ trên, trình duyệt phải đoán được ý định của bạn. Kiểu phỏng đoán này có thể mang lại kết quả không mong đợi.</a:t>
            </a:r>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11</a:t>
            </a:fld>
            <a:endParaRPr lang="en-US"/>
          </a:p>
        </p:txBody>
      </p:sp>
      <p:pic>
        <p:nvPicPr>
          <p:cNvPr id="5" name="Picture 4">
            <a:extLst>
              <a:ext uri="{FF2B5EF4-FFF2-40B4-BE49-F238E27FC236}">
                <a16:creationId xmlns:a16="http://schemas.microsoft.com/office/drawing/2014/main" id="{6909B963-1401-4927-991E-34D5CF3535B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93522" y="3086721"/>
            <a:ext cx="8404955" cy="1262187"/>
          </a:xfrm>
          <a:prstGeom prst="rect">
            <a:avLst/>
          </a:prstGeom>
          <a:noFill/>
          <a:ln>
            <a:noFill/>
          </a:ln>
        </p:spPr>
      </p:pic>
    </p:spTree>
    <p:extLst>
      <p:ext uri="{BB962C8B-B14F-4D97-AF65-F5344CB8AC3E}">
        <p14:creationId xmlns:p14="http://schemas.microsoft.com/office/powerpoint/2010/main" val="37566233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marL="0" indent="0">
              <a:buNone/>
            </a:pPr>
            <a:r>
              <a:rPr lang="vi-VN" b="1" u="sng"/>
              <a:t>Cách xây dựng một bảng đơn giản</a:t>
            </a:r>
            <a:r>
              <a:rPr lang="vi-VN" b="1"/>
              <a:t>:</a:t>
            </a:r>
          </a:p>
          <a:p>
            <a:pPr marL="514350" indent="-514350">
              <a:buFont typeface="+mj-lt"/>
              <a:buAutoNum type="arabicPeriod"/>
            </a:pPr>
            <a:r>
              <a:rPr lang="vi-VN"/>
              <a:t>Trước hết, hãy tạo hai file </a:t>
            </a:r>
            <a:r>
              <a:rPr lang="vi-VN" b="1"/>
              <a:t>blank-template.html </a:t>
            </a:r>
            <a:r>
              <a:rPr lang="vi-VN"/>
              <a:t>và </a:t>
            </a:r>
            <a:r>
              <a:rPr lang="vi-VN" b="1"/>
              <a:t>minimal-table.css</a:t>
            </a:r>
            <a:r>
              <a:rPr lang="en-US" b="1"/>
              <a:t> </a:t>
            </a:r>
            <a:r>
              <a:rPr lang="vi-VN"/>
              <a:t>trong một thư mục.</a:t>
            </a:r>
          </a:p>
          <a:p>
            <a:pPr marL="514350" indent="-514350">
              <a:buFont typeface="+mj-lt"/>
              <a:buAutoNum type="arabicPeriod"/>
            </a:pPr>
            <a:r>
              <a:rPr lang="vi-VN"/>
              <a:t>Nội dung của mọi bảng được bao bọc bởi hai thẻ sau: &lt;</a:t>
            </a:r>
            <a:r>
              <a:rPr lang="vi-VN" b="1"/>
              <a:t>table</a:t>
            </a:r>
            <a:r>
              <a:rPr lang="vi-VN"/>
              <a:t>&gt; &lt;/</a:t>
            </a:r>
            <a:r>
              <a:rPr lang="vi-VN" b="1"/>
              <a:t>table</a:t>
            </a:r>
            <a:r>
              <a:rPr lang="vi-VN"/>
              <a:t>&gt;. Thêm chúng vào bên trong</a:t>
            </a:r>
            <a:r>
              <a:rPr lang="en-US"/>
              <a:t> file</a:t>
            </a:r>
            <a:r>
              <a:rPr lang="vi-VN"/>
              <a:t> HTML.</a:t>
            </a:r>
          </a:p>
          <a:p>
            <a:pPr marL="514350" indent="-514350">
              <a:buFont typeface="+mj-lt"/>
              <a:buAutoNum type="arabicPeriod"/>
            </a:pPr>
            <a:r>
              <a:rPr lang="vi-VN"/>
              <a:t>Vùng chứa nhỏ nhất bên trong bảng là ô, được tạo bởi phần tử &lt;</a:t>
            </a:r>
            <a:r>
              <a:rPr lang="vi-VN" b="1"/>
              <a:t>td</a:t>
            </a:r>
            <a:r>
              <a:rPr lang="vi-VN"/>
              <a:t>&gt;</a:t>
            </a:r>
            <a:r>
              <a:rPr lang="en-US"/>
              <a: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110</a:t>
            </a:fld>
            <a:endParaRPr lang="en-US"/>
          </a:p>
        </p:txBody>
      </p:sp>
      <p:pic>
        <p:nvPicPr>
          <p:cNvPr id="5" name="Picture 4">
            <a:extLst>
              <a:ext uri="{FF2B5EF4-FFF2-40B4-BE49-F238E27FC236}">
                <a16:creationId xmlns:a16="http://schemas.microsoft.com/office/drawing/2014/main" id="{8050D9A6-C3D7-4E65-869F-2968BDC482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70897" y="4860290"/>
            <a:ext cx="4650205" cy="981710"/>
          </a:xfrm>
          <a:prstGeom prst="rect">
            <a:avLst/>
          </a:prstGeom>
          <a:noFill/>
          <a:ln>
            <a:noFill/>
          </a:ln>
        </p:spPr>
      </p:pic>
    </p:spTree>
    <p:extLst>
      <p:ext uri="{BB962C8B-B14F-4D97-AF65-F5344CB8AC3E}">
        <p14:creationId xmlns:p14="http://schemas.microsoft.com/office/powerpoint/2010/main" val="896595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marL="0" indent="0">
              <a:buNone/>
            </a:pPr>
            <a:r>
              <a:rPr lang="vi-VN" b="1" u="sng"/>
              <a:t>Cách xây dựng một bảng đơn giản</a:t>
            </a:r>
            <a:r>
              <a:rPr lang="vi-VN" b="1"/>
              <a:t>:</a:t>
            </a:r>
          </a:p>
          <a:p>
            <a:pPr marL="514350" indent="-514350">
              <a:buFont typeface="+mj-lt"/>
              <a:buAutoNum type="arabicPeriod" startAt="4"/>
            </a:pPr>
            <a:r>
              <a:rPr lang="en-US"/>
              <a:t>Nếu chúng ta muốn một hàng gồm bốn ô, chúng ta cần sao chép các thẻ này ba lần.</a:t>
            </a:r>
          </a:p>
          <a:p>
            <a:pPr marL="0" indent="0">
              <a:buNone/>
            </a:pPr>
            <a:endParaRPr lang="en-US"/>
          </a:p>
          <a:p>
            <a:pPr marL="0" indent="0">
              <a:buNone/>
            </a:pPr>
            <a:endParaRPr lang="en-US"/>
          </a:p>
          <a:p>
            <a:pPr marL="0" indent="0">
              <a:buNone/>
            </a:pPr>
            <a:endParaRPr lang="en-US"/>
          </a:p>
          <a:p>
            <a:pPr marL="568325" indent="0">
              <a:buNone/>
            </a:pPr>
            <a:r>
              <a:rPr lang="en-US">
                <a:sym typeface="Symbol" panose="05050102010706020507" pitchFamily="18" charset="2"/>
              </a:rPr>
              <a:t>Mỗi phần tử &lt;</a:t>
            </a:r>
            <a:r>
              <a:rPr lang="en-US" b="1">
                <a:sym typeface="Symbol" panose="05050102010706020507" pitchFamily="18" charset="2"/>
              </a:rPr>
              <a:t>td</a:t>
            </a:r>
            <a:r>
              <a:rPr lang="en-US">
                <a:sym typeface="Symbol" panose="05050102010706020507" pitchFamily="18" charset="2"/>
              </a:rPr>
              <a:t>&gt; tạo ra một ô duy nhất và chúng cùng nhau tạo nên hàng đầu tiên. Mỗi ô chúng ta thêm vào sẽ làm cho hàng dài ra.</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111</a:t>
            </a:fld>
            <a:endParaRPr lang="en-US"/>
          </a:p>
        </p:txBody>
      </p:sp>
      <p:pic>
        <p:nvPicPr>
          <p:cNvPr id="5" name="Picture 4">
            <a:extLst>
              <a:ext uri="{FF2B5EF4-FFF2-40B4-BE49-F238E27FC236}">
                <a16:creationId xmlns:a16="http://schemas.microsoft.com/office/drawing/2014/main" id="{49850902-2511-4AC8-8370-E56BDCF4D9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00646" y="3061335"/>
            <a:ext cx="4390708" cy="1803908"/>
          </a:xfrm>
          <a:prstGeom prst="rect">
            <a:avLst/>
          </a:prstGeom>
          <a:noFill/>
          <a:ln>
            <a:noFill/>
          </a:ln>
        </p:spPr>
      </p:pic>
    </p:spTree>
    <p:extLst>
      <p:ext uri="{BB962C8B-B14F-4D97-AF65-F5344CB8AC3E}">
        <p14:creationId xmlns:p14="http://schemas.microsoft.com/office/powerpoint/2010/main" val="2077380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a:xfrm>
            <a:off x="6411685" y="634946"/>
            <a:ext cx="5127171" cy="1450757"/>
          </a:xfrm>
        </p:spPr>
        <p:txBody>
          <a:bodyPr>
            <a:normAutofit/>
          </a:bodyPr>
          <a:lstStyle/>
          <a:p>
            <a:r>
              <a:rPr lang="en-US"/>
              <a:t>3.2. Bảng</a:t>
            </a:r>
          </a:p>
        </p:txBody>
      </p:sp>
      <p:pic>
        <p:nvPicPr>
          <p:cNvPr id="5" name="Picture 4" descr="Text, letter&#10;&#10;Description automatically generated">
            <a:extLst>
              <a:ext uri="{FF2B5EF4-FFF2-40B4-BE49-F238E27FC236}">
                <a16:creationId xmlns:a16="http://schemas.microsoft.com/office/drawing/2014/main" id="{0C0A0079-D9DC-404E-AFFA-963451B461A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822629"/>
            <a:ext cx="5451627" cy="2892701"/>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6411684" y="2198914"/>
            <a:ext cx="5127172" cy="3670180"/>
          </a:xfrm>
        </p:spPr>
        <p:txBody>
          <a:bodyPr>
            <a:normAutofit/>
          </a:bodyPr>
          <a:lstStyle/>
          <a:p>
            <a:pPr algn="l"/>
            <a:r>
              <a:rPr lang="vi-VN" b="1"/>
              <a:t>b.</a:t>
            </a:r>
            <a:r>
              <a:rPr lang="en-US" b="1"/>
              <a:t> </a:t>
            </a:r>
            <a:r>
              <a:rPr lang="vi-VN" b="1"/>
              <a:t>Khái niệm cơ bản</a:t>
            </a:r>
          </a:p>
          <a:p>
            <a:pPr marL="0" indent="0" algn="l">
              <a:buNone/>
            </a:pPr>
            <a:r>
              <a:rPr lang="vi-VN" b="1" u="sng"/>
              <a:t>Cách xây dựng một bảng đơn giản</a:t>
            </a:r>
            <a:r>
              <a:rPr lang="vi-VN" b="1"/>
              <a:t>:</a:t>
            </a:r>
          </a:p>
          <a:p>
            <a:pPr marL="514350" indent="-514350" algn="l">
              <a:buFont typeface="+mj-lt"/>
              <a:buAutoNum type="arabicPeriod" startAt="5"/>
            </a:pPr>
            <a:r>
              <a:rPr lang="vi-VN"/>
              <a:t>Để bắt đầu trên hàng thứ hai, chúng ta cần sử dụng phần tử &lt;</a:t>
            </a:r>
            <a:r>
              <a:rPr lang="vi-VN" b="1"/>
              <a:t>tr</a:t>
            </a:r>
            <a:r>
              <a:rPr lang="vi-VN"/>
              <a:t>&gt;. Đặt bốn ô bạn đã tạo bên trong thẻ &lt;</a:t>
            </a:r>
            <a:r>
              <a:rPr lang="vi-VN" b="1"/>
              <a:t>tr</a:t>
            </a:r>
            <a:r>
              <a:rPr lang="vi-VN"/>
              <a:t>&gt;, như sau:</a:t>
            </a:r>
            <a:endParaRPr lang="en-US"/>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112</a:t>
            </a:fld>
            <a:endParaRPr lang="en-US"/>
          </a:p>
        </p:txBody>
      </p:sp>
    </p:spTree>
    <p:extLst>
      <p:ext uri="{BB962C8B-B14F-4D97-AF65-F5344CB8AC3E}">
        <p14:creationId xmlns:p14="http://schemas.microsoft.com/office/powerpoint/2010/main" val="168699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marL="0" indent="0">
              <a:buNone/>
            </a:pPr>
            <a:r>
              <a:rPr lang="vi-VN" b="1" u="sng"/>
              <a:t>Cách xây dựng một bảng đơn giản</a:t>
            </a:r>
            <a:r>
              <a:rPr lang="vi-VN" b="1"/>
              <a:t>:</a:t>
            </a:r>
          </a:p>
          <a:p>
            <a:pPr lvl="1">
              <a:buFont typeface="Wingdings" panose="05000000000000000000" pitchFamily="2" charset="2"/>
              <a:buChar char="§"/>
            </a:pPr>
            <a:r>
              <a:rPr lang="vi-VN" sz="2800"/>
              <a:t>Bây giờ bạn đã tạo một hàng, hãy tiếp tục tạo một hoặc hai hàng nữa - mỗi hàng cần được bao bọc trong một phần tử &lt;</a:t>
            </a:r>
            <a:r>
              <a:rPr lang="vi-VN" sz="2800" b="1"/>
              <a:t>tr</a:t>
            </a:r>
            <a:r>
              <a:rPr lang="vi-VN" sz="2800"/>
              <a:t>&gt;, với mỗi ô được chứa trong một &lt;</a:t>
            </a:r>
            <a:r>
              <a:rPr lang="vi-VN" sz="2800" b="1"/>
              <a:t>td</a:t>
            </a:r>
            <a:r>
              <a:rPr lang="vi-VN" sz="2800"/>
              <a:t>&gt;.</a:t>
            </a:r>
            <a:endParaRPr lang="en-US" sz="2800"/>
          </a:p>
          <a:p>
            <a:pPr lvl="1">
              <a:buFont typeface="Wingdings" panose="05000000000000000000" pitchFamily="2" charset="2"/>
              <a:buChar char="§"/>
            </a:pPr>
            <a:r>
              <a:rPr lang="en-US" sz="2800"/>
              <a:t>Chúng ta sẽ có </a:t>
            </a:r>
            <a:r>
              <a:rPr lang="vi-VN" sz="2800"/>
              <a:t>một bảng trông giống như sau:</a:t>
            </a:r>
            <a:endParaRPr lang="en-US" sz="2800"/>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113</a:t>
            </a:fld>
            <a:endParaRPr lang="en-US"/>
          </a:p>
        </p:txBody>
      </p:sp>
      <p:pic>
        <p:nvPicPr>
          <p:cNvPr id="5" name="Picture 4">
            <a:extLst>
              <a:ext uri="{FF2B5EF4-FFF2-40B4-BE49-F238E27FC236}">
                <a16:creationId xmlns:a16="http://schemas.microsoft.com/office/drawing/2014/main" id="{74A34C19-0001-4E89-A786-74B1870B30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0680" y="4088349"/>
            <a:ext cx="11470640" cy="1416128"/>
          </a:xfrm>
          <a:prstGeom prst="rect">
            <a:avLst/>
          </a:prstGeom>
          <a:noFill/>
          <a:ln>
            <a:noFill/>
          </a:ln>
        </p:spPr>
      </p:pic>
    </p:spTree>
    <p:extLst>
      <p:ext uri="{BB962C8B-B14F-4D97-AF65-F5344CB8AC3E}">
        <p14:creationId xmlns:p14="http://schemas.microsoft.com/office/powerpoint/2010/main" val="2381340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Thêm tiêu đề với phần tử &lt;th&gt;</a:t>
            </a:r>
          </a:p>
          <a:p>
            <a:pPr>
              <a:buFont typeface="Wingdings" panose="05000000000000000000" pitchFamily="2" charset="2"/>
              <a:buChar char="Ø"/>
            </a:pPr>
            <a:r>
              <a:rPr lang="en-US"/>
              <a:t>Giả sử, chúng ta có một bảng như sau:</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114</a:t>
            </a:fld>
            <a:endParaRPr lang="en-US"/>
          </a:p>
        </p:txBody>
      </p:sp>
      <p:pic>
        <p:nvPicPr>
          <p:cNvPr id="5" name="Picture 4">
            <a:extLst>
              <a:ext uri="{FF2B5EF4-FFF2-40B4-BE49-F238E27FC236}">
                <a16:creationId xmlns:a16="http://schemas.microsoft.com/office/drawing/2014/main" id="{2C04D576-AE54-4E98-9276-FAD845B62A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079461"/>
            <a:ext cx="8507856" cy="2193800"/>
          </a:xfrm>
          <a:prstGeom prst="rect">
            <a:avLst/>
          </a:prstGeom>
          <a:noFill/>
          <a:ln>
            <a:noFill/>
          </a:ln>
        </p:spPr>
      </p:pic>
      <p:sp>
        <p:nvSpPr>
          <p:cNvPr id="6" name="Callout: Left Arrow 5">
            <a:extLst>
              <a:ext uri="{FF2B5EF4-FFF2-40B4-BE49-F238E27FC236}">
                <a16:creationId xmlns:a16="http://schemas.microsoft.com/office/drawing/2014/main" id="{C38E187D-23AB-4E49-AD86-5DD94A591EB1}"/>
              </a:ext>
            </a:extLst>
          </p:cNvPr>
          <p:cNvSpPr/>
          <p:nvPr/>
        </p:nvSpPr>
        <p:spPr>
          <a:xfrm>
            <a:off x="8790559" y="2536464"/>
            <a:ext cx="3160140" cy="3279794"/>
          </a:xfrm>
          <a:prstGeom prst="left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800">
                <a:latin typeface="+mj-lt"/>
              </a:rPr>
              <a:t>Vấn đề ở đây là</a:t>
            </a:r>
            <a:r>
              <a:rPr lang="en-US" sz="2800">
                <a:latin typeface="+mj-lt"/>
              </a:rPr>
              <a:t> </a:t>
            </a:r>
            <a:r>
              <a:rPr lang="vi-VN" sz="2800">
                <a:latin typeface="+mj-lt"/>
              </a:rPr>
              <a:t>việc đối chiếu dữ liệu tham chiếu không dễ dàng.</a:t>
            </a:r>
            <a:endParaRPr lang="en-US" sz="2800">
              <a:latin typeface="+mj-lt"/>
            </a:endParaRPr>
          </a:p>
        </p:txBody>
      </p:sp>
    </p:spTree>
    <p:extLst>
      <p:ext uri="{BB962C8B-B14F-4D97-AF65-F5344CB8AC3E}">
        <p14:creationId xmlns:p14="http://schemas.microsoft.com/office/powerpoint/2010/main" val="1448402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normAutofit/>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Thêm tiêu đề với phần tử &lt;th&gt;</a:t>
            </a:r>
          </a:p>
          <a:p>
            <a:pPr>
              <a:buFont typeface="Wingdings" panose="05000000000000000000" pitchFamily="2" charset="2"/>
              <a:buChar char="Ø"/>
            </a:pPr>
            <a:r>
              <a:rPr lang="vi-VN"/>
              <a:t>Chúng ta hãy cải thiện bảng này</a:t>
            </a:r>
            <a:r>
              <a:rPr lang="en-US"/>
              <a:t>:</a:t>
            </a:r>
            <a:endParaRPr lang="vi-VN"/>
          </a:p>
          <a:p>
            <a:pPr marL="514350" indent="-514350">
              <a:buFont typeface="+mj-lt"/>
              <a:buAutoNum type="arabicPeriod"/>
            </a:pPr>
            <a:r>
              <a:rPr lang="vi-VN"/>
              <a:t>Trước tiên, hãy tạo hai file </a:t>
            </a:r>
            <a:r>
              <a:rPr lang="vi-VN" b="1"/>
              <a:t>dog-table.html </a:t>
            </a:r>
            <a:r>
              <a:rPr lang="vi-VN"/>
              <a:t>và </a:t>
            </a:r>
            <a:r>
              <a:rPr lang="vi-VN" b="1"/>
              <a:t>minimal-table.css </a:t>
            </a:r>
            <a:r>
              <a:rPr lang="vi-VN"/>
              <a:t>chứa cùng một thư mục.</a:t>
            </a:r>
          </a:p>
          <a:p>
            <a:pPr marL="514350" indent="-514350">
              <a:buFont typeface="+mj-lt"/>
              <a:buAutoNum type="arabicPeriod"/>
            </a:pPr>
            <a:r>
              <a:rPr lang="vi-VN"/>
              <a:t>Để nhận ra các tiêu đề bảng dưới dạng tiêu đề, cả về mặt trực quan và ngữ nghĩa, bạn có thể sử dụng phần tử &lt;</a:t>
            </a:r>
            <a:r>
              <a:rPr lang="vi-VN" b="1"/>
              <a:t>th</a:t>
            </a:r>
            <a:r>
              <a:rPr lang="vi-VN"/>
              <a:t>&gt;</a:t>
            </a:r>
            <a:r>
              <a:rPr lang="en-US"/>
              <a:t>. </a:t>
            </a:r>
            <a:r>
              <a:rPr lang="vi-VN"/>
              <a:t>Trong file HTML, thay đổi tất cả các phần tử &lt;</a:t>
            </a:r>
            <a:r>
              <a:rPr lang="vi-VN" b="1"/>
              <a:t>td</a:t>
            </a:r>
            <a:r>
              <a:rPr lang="vi-VN"/>
              <a:t>&gt; xung quanh tiêu đề bảng thành phần tử &lt;</a:t>
            </a:r>
            <a:r>
              <a:rPr lang="vi-VN" b="1"/>
              <a:t>th</a:t>
            </a:r>
            <a:r>
              <a:rPr lang="vi-VN"/>
              <a:t>&gt;.</a:t>
            </a:r>
          </a:p>
          <a:p>
            <a:pPr marL="514350" indent="-514350">
              <a:buFont typeface="+mj-lt"/>
              <a:buAutoNum type="arabicPeriod"/>
            </a:pPr>
            <a:r>
              <a:rPr lang="en-US"/>
              <a:t>C</a:t>
            </a:r>
            <a:r>
              <a:rPr lang="vi-VN"/>
              <a:t>ác tiêu đề bây giờ</a:t>
            </a:r>
            <a:r>
              <a:rPr lang="en-US"/>
              <a:t> sẽ</a:t>
            </a:r>
            <a:r>
              <a:rPr lang="vi-VN"/>
              <a:t> trông giống như tiêu đề về mặt trực quan và ngữ nghĩa</a:t>
            </a:r>
            <a:r>
              <a:rPr lang="en-US"/>
              <a:t>.</a:t>
            </a:r>
            <a:endParaRPr lang="vi-VN"/>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115</a:t>
            </a:fld>
            <a:endParaRPr lang="en-US"/>
          </a:p>
        </p:txBody>
      </p:sp>
    </p:spTree>
    <p:extLst>
      <p:ext uri="{BB962C8B-B14F-4D97-AF65-F5344CB8AC3E}">
        <p14:creationId xmlns:p14="http://schemas.microsoft.com/office/powerpoint/2010/main" val="39036316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Thêm tiêu đề với phần tử &lt;th&gt;</a:t>
            </a:r>
          </a:p>
          <a:p>
            <a:pPr>
              <a:buFont typeface="Wingdings" panose="05000000000000000000" pitchFamily="2" charset="2"/>
              <a:buChar char="Ø"/>
            </a:pPr>
            <a:r>
              <a:rPr lang="en-US" sz="2400"/>
              <a:t>D</a:t>
            </a:r>
            <a:r>
              <a:rPr lang="vi-VN" sz="2400"/>
              <a:t>ễ dàng tìm thấy dữ liệu hơn khi tiêu đề nổi bật rõ ràng và thiết kế nhìn chung trông đẹp hơn.</a:t>
            </a:r>
          </a:p>
          <a:p>
            <a:pPr>
              <a:buFont typeface="Wingdings" panose="05000000000000000000" pitchFamily="2" charset="2"/>
              <a:buChar char="Ø"/>
            </a:pPr>
            <a:r>
              <a:rPr lang="vi-VN" sz="2400"/>
              <a:t>Tiêu đề bảng cùng với thuộc tính phạm vi</a:t>
            </a:r>
            <a:r>
              <a:rPr lang="en-US" sz="2400"/>
              <a:t> </a:t>
            </a:r>
            <a:r>
              <a:rPr lang="vi-VN" sz="2400"/>
              <a:t>cho phép </a:t>
            </a:r>
            <a:r>
              <a:rPr lang="en-US" sz="2400"/>
              <a:t>data của</a:t>
            </a:r>
            <a:r>
              <a:rPr lang="vi-VN" sz="2400"/>
              <a:t> các bảng dễ truy cập hơn bằng cách liên kết từng tiêu đề với tất cả dữ liệu trong cùng một hàng hoặc cột.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116</a:t>
            </a:fld>
            <a:endParaRPr lang="en-US"/>
          </a:p>
        </p:txBody>
      </p:sp>
      <p:pic>
        <p:nvPicPr>
          <p:cNvPr id="5" name="Picture 4">
            <a:extLst>
              <a:ext uri="{FF2B5EF4-FFF2-40B4-BE49-F238E27FC236}">
                <a16:creationId xmlns:a16="http://schemas.microsoft.com/office/drawing/2014/main" id="{444CCF7D-1CD3-4057-8B46-9DF0B31C4C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71435" y="3717815"/>
            <a:ext cx="8049130" cy="2441685"/>
          </a:xfrm>
          <a:prstGeom prst="rect">
            <a:avLst/>
          </a:prstGeom>
          <a:noFill/>
          <a:ln>
            <a:noFill/>
          </a:ln>
        </p:spPr>
      </p:pic>
    </p:spTree>
    <p:extLst>
      <p:ext uri="{BB962C8B-B14F-4D97-AF65-F5344CB8AC3E}">
        <p14:creationId xmlns:p14="http://schemas.microsoft.com/office/powerpoint/2010/main" val="37955145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3195320" cy="4883369"/>
          </a:xfrm>
        </p:spPr>
        <p:txBody>
          <a:bodyPr/>
          <a:lstStyle/>
          <a:p>
            <a:pPr algn="l"/>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algn="l"/>
            <a:r>
              <a:rPr lang="en-US" b="1" u="sng"/>
              <a:t>Cho phép các ô kéo dài nhiều hàng và cột</a:t>
            </a:r>
          </a:p>
          <a:p>
            <a:pPr algn="l">
              <a:buFont typeface="Wingdings" panose="05000000000000000000" pitchFamily="2" charset="2"/>
              <a:buChar char="Ø"/>
            </a:pPr>
            <a:r>
              <a:rPr lang="en-US"/>
              <a:t>Đôi khi chúng ta muốn các ô kéo dài nhiều hàng hoặc nhiều cột.</a:t>
            </a:r>
          </a:p>
          <a:p>
            <a:pPr algn="l">
              <a:buFont typeface="Wingdings" panose="05000000000000000000" pitchFamily="2" charset="2"/>
              <a:buChar char="Ø"/>
            </a:pPr>
            <a:r>
              <a:rPr lang="en-US"/>
              <a:t>Kết quả đầu ra không như mong muốn.</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117</a:t>
            </a:fld>
            <a:endParaRPr lang="en-US"/>
          </a:p>
        </p:txBody>
      </p:sp>
      <p:pic>
        <p:nvPicPr>
          <p:cNvPr id="5" name="Picture 4">
            <a:extLst>
              <a:ext uri="{FF2B5EF4-FFF2-40B4-BE49-F238E27FC236}">
                <a16:creationId xmlns:a16="http://schemas.microsoft.com/office/drawing/2014/main" id="{9AA0DC89-FA6A-4871-9323-1C7B1BC8FD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42306" y="1247821"/>
            <a:ext cx="2324170" cy="5012859"/>
          </a:xfrm>
          <a:prstGeom prst="rect">
            <a:avLst/>
          </a:prstGeom>
          <a:noFill/>
          <a:ln>
            <a:noFill/>
          </a:ln>
        </p:spPr>
      </p:pic>
      <p:pic>
        <p:nvPicPr>
          <p:cNvPr id="6" name="Picture 5">
            <a:extLst>
              <a:ext uri="{FF2B5EF4-FFF2-40B4-BE49-F238E27FC236}">
                <a16:creationId xmlns:a16="http://schemas.microsoft.com/office/drawing/2014/main" id="{E6315293-37A1-4EA4-9EC0-60B9F6E12E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98477" y="2041918"/>
            <a:ext cx="2652222" cy="3351794"/>
          </a:xfrm>
          <a:prstGeom prst="rect">
            <a:avLst/>
          </a:prstGeom>
          <a:noFill/>
          <a:ln>
            <a:noFill/>
          </a:ln>
        </p:spPr>
      </p:pic>
      <p:sp>
        <p:nvSpPr>
          <p:cNvPr id="7" name="Arrow: Right 6">
            <a:extLst>
              <a:ext uri="{FF2B5EF4-FFF2-40B4-BE49-F238E27FC236}">
                <a16:creationId xmlns:a16="http://schemas.microsoft.com/office/drawing/2014/main" id="{D64C42CC-14B1-49C5-943E-4B6476525DFA}"/>
              </a:ext>
            </a:extLst>
          </p:cNvPr>
          <p:cNvSpPr/>
          <p:nvPr/>
        </p:nvSpPr>
        <p:spPr>
          <a:xfrm>
            <a:off x="7485436" y="3336815"/>
            <a:ext cx="894080" cy="762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081962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8244840" cy="4883369"/>
          </a:xfrm>
        </p:spPr>
        <p:txBody>
          <a:bodyPr>
            <a:normAutofit fontScale="92500"/>
          </a:bodyPr>
          <a:lstStyle/>
          <a:p>
            <a:pPr algn="l"/>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algn="l"/>
            <a:r>
              <a:rPr lang="en-US" b="1" u="sng"/>
              <a:t>Cho phép các ô kéo dài nhiều hàng và cột</a:t>
            </a:r>
          </a:p>
          <a:p>
            <a:pPr algn="l">
              <a:buFont typeface="Wingdings" panose="05000000000000000000" pitchFamily="2" charset="2"/>
              <a:buChar char="Ø"/>
            </a:pPr>
            <a:r>
              <a:rPr lang="vi-VN"/>
              <a:t>Hãy sử dụng </a:t>
            </a:r>
            <a:r>
              <a:rPr lang="vi-VN" b="1"/>
              <a:t>colspan</a:t>
            </a:r>
            <a:r>
              <a:rPr lang="vi-VN"/>
              <a:t> và </a:t>
            </a:r>
            <a:r>
              <a:rPr lang="vi-VN" b="1"/>
              <a:t>rowspan</a:t>
            </a:r>
            <a:r>
              <a:rPr lang="vi-VN"/>
              <a:t> để cải thiện bảng này.</a:t>
            </a:r>
          </a:p>
          <a:p>
            <a:pPr marL="514350" indent="-514350" algn="l">
              <a:buFont typeface="+mj-lt"/>
              <a:buAutoNum type="arabicPeriod"/>
            </a:pPr>
            <a:r>
              <a:rPr lang="vi-VN"/>
              <a:t>Trước tiên, hãy tạo hai file </a:t>
            </a:r>
            <a:r>
              <a:rPr lang="vi-VN" b="1"/>
              <a:t>animals-table.html </a:t>
            </a:r>
            <a:r>
              <a:rPr lang="vi-VN"/>
              <a:t>và </a:t>
            </a:r>
            <a:r>
              <a:rPr lang="vi-VN" b="1"/>
              <a:t>minimal-table.css </a:t>
            </a:r>
            <a:r>
              <a:rPr lang="vi-VN"/>
              <a:t>trong một thư mục.</a:t>
            </a:r>
          </a:p>
          <a:p>
            <a:pPr marL="514350" indent="-514350" algn="l">
              <a:buFont typeface="+mj-lt"/>
              <a:buAutoNum type="arabicPeriod"/>
            </a:pPr>
            <a:r>
              <a:rPr lang="vi-VN"/>
              <a:t>Tiếp theo, sử dụng </a:t>
            </a:r>
            <a:r>
              <a:rPr lang="vi-VN" b="1"/>
              <a:t>colspan</a:t>
            </a:r>
            <a:r>
              <a:rPr lang="vi-VN"/>
              <a:t> để làm cho "</a:t>
            </a:r>
            <a:r>
              <a:rPr lang="vi-VN" b="1" i="1"/>
              <a:t>Animals</a:t>
            </a:r>
            <a:r>
              <a:rPr lang="vi-VN"/>
              <a:t>", "</a:t>
            </a:r>
            <a:r>
              <a:rPr lang="vi-VN" b="1" i="1"/>
              <a:t>Hippopotamus</a:t>
            </a:r>
            <a:r>
              <a:rPr lang="vi-VN"/>
              <a:t>" và "</a:t>
            </a:r>
            <a:r>
              <a:rPr lang="vi-VN" b="1" i="1"/>
              <a:t>Crocodile</a:t>
            </a:r>
            <a:r>
              <a:rPr lang="vi-VN"/>
              <a:t>" kéo dài qua hai cột.</a:t>
            </a:r>
          </a:p>
          <a:p>
            <a:pPr marL="514350" indent="-514350" algn="l">
              <a:buFont typeface="+mj-lt"/>
              <a:buAutoNum type="arabicPeriod"/>
            </a:pPr>
            <a:r>
              <a:rPr lang="vi-VN"/>
              <a:t>Cuối cùng, sử dụng </a:t>
            </a:r>
            <a:r>
              <a:rPr lang="vi-VN" b="1"/>
              <a:t>rowspan</a:t>
            </a:r>
            <a:r>
              <a:rPr lang="vi-VN"/>
              <a:t> để làm cho "</a:t>
            </a:r>
            <a:r>
              <a:rPr lang="vi-VN" b="1" i="1"/>
              <a:t>Horse</a:t>
            </a:r>
            <a:r>
              <a:rPr lang="vi-VN"/>
              <a:t>" và "</a:t>
            </a:r>
            <a:r>
              <a:rPr lang="vi-VN" b="1" i="1"/>
              <a:t>Chicken</a:t>
            </a:r>
            <a:r>
              <a:rPr lang="vi-VN"/>
              <a:t>" kéo dài qua hai hàng.</a:t>
            </a:r>
          </a:p>
          <a:p>
            <a:pPr marL="514350" indent="-514350" algn="l">
              <a:buFont typeface="+mj-lt"/>
              <a:buAutoNum type="arabicPeriod"/>
            </a:pPr>
            <a:r>
              <a:rPr lang="vi-VN"/>
              <a:t>Lưu và mở mã của bạn trong trình duyệt để xem cải tiến.</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118</a:t>
            </a:fld>
            <a:endParaRPr lang="en-US"/>
          </a:p>
        </p:txBody>
      </p:sp>
      <p:pic>
        <p:nvPicPr>
          <p:cNvPr id="5" name="Picture 4">
            <a:extLst>
              <a:ext uri="{FF2B5EF4-FFF2-40B4-BE49-F238E27FC236}">
                <a16:creationId xmlns:a16="http://schemas.microsoft.com/office/drawing/2014/main" id="{2F9E267F-4DB4-4F7B-BCDC-7F8CBF6C89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778240" y="1375561"/>
            <a:ext cx="3172459" cy="4684508"/>
          </a:xfrm>
          <a:prstGeom prst="rect">
            <a:avLst/>
          </a:prstGeom>
          <a:noFill/>
          <a:ln>
            <a:noFill/>
          </a:ln>
        </p:spPr>
      </p:pic>
    </p:spTree>
    <p:extLst>
      <p:ext uri="{BB962C8B-B14F-4D97-AF65-F5344CB8AC3E}">
        <p14:creationId xmlns:p14="http://schemas.microsoft.com/office/powerpoint/2010/main" val="2663230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4008120" cy="4883369"/>
          </a:xfrm>
        </p:spPr>
        <p:txBody>
          <a:bodyPr>
            <a:normAutofit lnSpcReduction="10000"/>
          </a:bodyPr>
          <a:lstStyle/>
          <a:p>
            <a:pPr algn="l"/>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algn="l"/>
            <a:r>
              <a:rPr lang="en-US" b="1" u="sng"/>
              <a:t>Cung cấp kiểu chung cho các cột</a:t>
            </a:r>
          </a:p>
          <a:p>
            <a:pPr algn="l"/>
            <a:r>
              <a:rPr lang="en-US" b="1"/>
              <a:t>Tạo kiểu mà không có &lt;col&gt;</a:t>
            </a:r>
          </a:p>
          <a:p>
            <a:pPr algn="l">
              <a:buFont typeface="Wingdings" panose="05000000000000000000" pitchFamily="2" charset="2"/>
              <a:buChar char="Ø"/>
            </a:pPr>
            <a:r>
              <a:rPr lang="en-US"/>
              <a:t>Phải chỉ định thông tin kiểu trên mọi &lt;</a:t>
            </a:r>
            <a:r>
              <a:rPr lang="en-US" b="1"/>
              <a:t>td</a:t>
            </a:r>
            <a:r>
              <a:rPr lang="en-US"/>
              <a:t>&gt; hoặc &lt;</a:t>
            </a:r>
            <a:r>
              <a:rPr lang="en-US" b="1"/>
              <a:t>th</a:t>
            </a:r>
            <a:r>
              <a:rPr lang="en-US"/>
              <a:t>&gt; trong cột.</a:t>
            </a:r>
          </a:p>
          <a:p>
            <a:pPr algn="l">
              <a:buFont typeface="Wingdings" panose="05000000000000000000" pitchFamily="2" charset="2"/>
              <a:buChar char="Ø"/>
            </a:pPr>
            <a:r>
              <a:rPr lang="vi-VN"/>
              <a:t>Điều này không lý tưởng vì phải lặp lại thông tin kiểu</a:t>
            </a:r>
            <a:r>
              <a:rPr lang="en-US"/>
              <a:t> nhiều lần.</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119</a:t>
            </a:fld>
            <a:endParaRPr lang="en-US"/>
          </a:p>
        </p:txBody>
      </p:sp>
      <p:pic>
        <p:nvPicPr>
          <p:cNvPr id="5" name="Picture 4">
            <a:extLst>
              <a:ext uri="{FF2B5EF4-FFF2-40B4-BE49-F238E27FC236}">
                <a16:creationId xmlns:a16="http://schemas.microsoft.com/office/drawing/2014/main" id="{B8652C93-C596-4A25-ABBF-FF77CBDC9E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36720" y="1749425"/>
            <a:ext cx="5116483" cy="3610674"/>
          </a:xfrm>
          <a:prstGeom prst="rect">
            <a:avLst/>
          </a:prstGeom>
          <a:noFill/>
          <a:ln>
            <a:noFill/>
          </a:ln>
        </p:spPr>
      </p:pic>
      <p:pic>
        <p:nvPicPr>
          <p:cNvPr id="6" name="Picture 5">
            <a:extLst>
              <a:ext uri="{FF2B5EF4-FFF2-40B4-BE49-F238E27FC236}">
                <a16:creationId xmlns:a16="http://schemas.microsoft.com/office/drawing/2014/main" id="{01633291-02FB-4EBB-8152-E29C68531E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80640" y="2680180"/>
            <a:ext cx="2270059" cy="1497640"/>
          </a:xfrm>
          <a:prstGeom prst="rect">
            <a:avLst/>
          </a:prstGeom>
          <a:noFill/>
          <a:ln>
            <a:noFill/>
          </a:ln>
        </p:spPr>
      </p:pic>
      <p:sp>
        <p:nvSpPr>
          <p:cNvPr id="7" name="Arrow: Bent 6">
            <a:extLst>
              <a:ext uri="{FF2B5EF4-FFF2-40B4-BE49-F238E27FC236}">
                <a16:creationId xmlns:a16="http://schemas.microsoft.com/office/drawing/2014/main" id="{1EF21BD1-72DF-466E-8414-27DBDDCD8AE9}"/>
              </a:ext>
            </a:extLst>
          </p:cNvPr>
          <p:cNvSpPr/>
          <p:nvPr/>
        </p:nvSpPr>
        <p:spPr>
          <a:xfrm rot="16200000" flipV="1">
            <a:off x="9666183" y="4322960"/>
            <a:ext cx="892669" cy="863756"/>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731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en-US" b="1" u="sng"/>
              <a:t>Phần tử khối so với phần tử nội tuyến</a:t>
            </a:r>
          </a:p>
          <a:p>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12</a:t>
            </a:fld>
            <a:endParaRPr lang="en-US"/>
          </a:p>
        </p:txBody>
      </p:sp>
      <p:graphicFrame>
        <p:nvGraphicFramePr>
          <p:cNvPr id="5" name="Diagram 4">
            <a:extLst>
              <a:ext uri="{FF2B5EF4-FFF2-40B4-BE49-F238E27FC236}">
                <a16:creationId xmlns:a16="http://schemas.microsoft.com/office/drawing/2014/main" id="{EF2C1339-F958-41FB-977F-51293F16CDC5}"/>
              </a:ext>
            </a:extLst>
          </p:cNvPr>
          <p:cNvGraphicFramePr/>
          <p:nvPr>
            <p:extLst>
              <p:ext uri="{D42A27DB-BD31-4B8C-83A1-F6EECF244321}">
                <p14:modId xmlns:p14="http://schemas.microsoft.com/office/powerpoint/2010/main" val="3020986605"/>
              </p:ext>
            </p:extLst>
          </p:nvPr>
        </p:nvGraphicFramePr>
        <p:xfrm>
          <a:off x="1747520" y="1168400"/>
          <a:ext cx="8696960" cy="5098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0077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5765800" cy="4883369"/>
          </a:xfrm>
        </p:spPr>
        <p:txBody>
          <a:bodyPr/>
          <a:lstStyle/>
          <a:p>
            <a:pPr algn="l"/>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pPr algn="l"/>
            <a:r>
              <a:rPr lang="en-US" b="1" u="sng"/>
              <a:t>Cung cấp kiểu chung cho các cột</a:t>
            </a:r>
          </a:p>
          <a:p>
            <a:pPr algn="l"/>
            <a:r>
              <a:rPr lang="en-US" b="1"/>
              <a:t>Tạo kiểu với &lt;col&gt;</a:t>
            </a:r>
          </a:p>
          <a:p>
            <a:pPr algn="l">
              <a:buFont typeface="Wingdings" panose="05000000000000000000" pitchFamily="2" charset="2"/>
              <a:buChar char="Ø"/>
            </a:pPr>
            <a:r>
              <a:rPr lang="en-US"/>
              <a:t>Có thể chỉ định thông tin một lần, trên một phần tử &lt;</a:t>
            </a:r>
            <a:r>
              <a:rPr lang="en-US" b="1"/>
              <a:t>col</a:t>
            </a:r>
            <a:r>
              <a:rPr lang="en-US"/>
              <a:t>&gt;.</a:t>
            </a:r>
          </a:p>
          <a:p>
            <a:pPr algn="l">
              <a:buFont typeface="Wingdings" panose="05000000000000000000" pitchFamily="2" charset="2"/>
              <a:buChar char="Ø"/>
            </a:pPr>
            <a:r>
              <a:rPr lang="vi-VN"/>
              <a:t>Các phần tử &lt;</a:t>
            </a:r>
            <a:r>
              <a:rPr lang="vi-VN" b="1"/>
              <a:t>col</a:t>
            </a:r>
            <a:r>
              <a:rPr lang="vi-VN"/>
              <a:t>&gt; được chỉ định bên trong vùng chứa &lt;</a:t>
            </a:r>
            <a:r>
              <a:rPr lang="vi-VN" b="1"/>
              <a:t>colgroup</a:t>
            </a:r>
            <a:r>
              <a:rPr lang="vi-VN"/>
              <a:t>&gt; ngay bên dưới thẻ mở &lt;</a:t>
            </a:r>
            <a:r>
              <a:rPr lang="vi-VN" b="1"/>
              <a:t>table</a:t>
            </a:r>
            <a:r>
              <a:rPr lang="vi-VN"/>
              <a:t>&gt;.</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120</a:t>
            </a:fld>
            <a:endParaRPr lang="en-US"/>
          </a:p>
        </p:txBody>
      </p:sp>
      <p:pic>
        <p:nvPicPr>
          <p:cNvPr id="5" name="Picture 4">
            <a:extLst>
              <a:ext uri="{FF2B5EF4-FFF2-40B4-BE49-F238E27FC236}">
                <a16:creationId xmlns:a16="http://schemas.microsoft.com/office/drawing/2014/main" id="{9159081B-A2DD-4E96-88A0-2FA9DD7828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0542" y="1276131"/>
            <a:ext cx="4771217" cy="4944423"/>
          </a:xfrm>
          <a:prstGeom prst="rect">
            <a:avLst/>
          </a:prstGeom>
          <a:noFill/>
          <a:ln>
            <a:noFill/>
          </a:ln>
        </p:spPr>
      </p:pic>
    </p:spTree>
    <p:extLst>
      <p:ext uri="{BB962C8B-B14F-4D97-AF65-F5344CB8AC3E}">
        <p14:creationId xmlns:p14="http://schemas.microsoft.com/office/powerpoint/2010/main" val="10098137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Khái niệm cơ bản</a:t>
            </a:r>
          </a:p>
          <a:p>
            <a:r>
              <a:rPr lang="en-US" b="1" u="sng"/>
              <a:t>Cung cấp kiểu chung cho các cột</a:t>
            </a:r>
          </a:p>
          <a:p>
            <a:pPr marL="0" indent="0">
              <a:buNone/>
            </a:pPr>
            <a:r>
              <a:rPr lang="en-US" b="1"/>
              <a:t>Tạo kiểu với &lt;col&gt;</a:t>
            </a:r>
          </a:p>
          <a:p>
            <a:pPr>
              <a:buFont typeface="Wingdings" panose="05000000000000000000" pitchFamily="2" charset="2"/>
              <a:buChar char="Ø"/>
            </a:pPr>
            <a:r>
              <a:rPr lang="en-US" sz="2400"/>
              <a:t>Muốn áp dụng thông tin kiểu cho cả hai cột, chúng ta chỉ có thể tạo một phần tử &lt;</a:t>
            </a:r>
            <a:r>
              <a:rPr lang="en-US" sz="2400" b="1"/>
              <a:t>col</a:t>
            </a:r>
            <a:r>
              <a:rPr lang="en-US" sz="2400"/>
              <a:t>&gt; có thuộc tính </a:t>
            </a:r>
            <a:r>
              <a:rPr lang="en-US" sz="2400" b="1"/>
              <a:t>span</a:t>
            </a:r>
            <a:r>
              <a:rPr lang="en-US" sz="2400"/>
              <a:t> trên đó.</a:t>
            </a:r>
          </a:p>
          <a:p>
            <a:pPr>
              <a:buFont typeface="Wingdings" panose="05000000000000000000" pitchFamily="2" charset="2"/>
              <a:buChar char="Ø"/>
            </a:pPr>
            <a:r>
              <a:rPr lang="vi-VN" sz="2400"/>
              <a:t>Cũng giống như </a:t>
            </a:r>
            <a:r>
              <a:rPr lang="vi-VN" sz="2400" b="1"/>
              <a:t>colspan</a:t>
            </a:r>
            <a:r>
              <a:rPr lang="vi-VN" sz="2400"/>
              <a:t> và </a:t>
            </a:r>
            <a:r>
              <a:rPr lang="vi-VN" sz="2400" b="1"/>
              <a:t>rowspan</a:t>
            </a:r>
            <a:r>
              <a:rPr lang="vi-VN" sz="2400"/>
              <a:t>, </a:t>
            </a:r>
            <a:r>
              <a:rPr lang="vi-VN" sz="2400" b="1"/>
              <a:t>span</a:t>
            </a:r>
            <a:r>
              <a:rPr lang="vi-VN" sz="2400"/>
              <a:t> nhận </a:t>
            </a:r>
            <a:r>
              <a:rPr lang="vi-VN" sz="2400" b="1" i="1"/>
              <a:t>một giá trị số không có đơn vị </a:t>
            </a:r>
            <a:r>
              <a:rPr lang="vi-VN" sz="2400"/>
              <a:t>để chỉ định số cột muốn </a:t>
            </a:r>
            <a:r>
              <a:rPr lang="vi-VN"/>
              <a:t>áp dụng kiểu</a:t>
            </a:r>
            <a:r>
              <a:rPr lang="en-US"/>
              <a: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121</a:t>
            </a:fld>
            <a:endParaRPr lang="en-US"/>
          </a:p>
        </p:txBody>
      </p:sp>
      <p:pic>
        <p:nvPicPr>
          <p:cNvPr id="5" name="Picture 4">
            <a:extLst>
              <a:ext uri="{FF2B5EF4-FFF2-40B4-BE49-F238E27FC236}">
                <a16:creationId xmlns:a16="http://schemas.microsoft.com/office/drawing/2014/main" id="{5F84DC1F-4D5E-469B-BAE0-99ACFA16E4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70637" y="4592609"/>
            <a:ext cx="6850726" cy="1674622"/>
          </a:xfrm>
          <a:prstGeom prst="rect">
            <a:avLst/>
          </a:prstGeom>
          <a:noFill/>
          <a:ln>
            <a:noFill/>
          </a:ln>
        </p:spPr>
      </p:pic>
    </p:spTree>
    <p:extLst>
      <p:ext uri="{BB962C8B-B14F-4D97-AF65-F5344CB8AC3E}">
        <p14:creationId xmlns:p14="http://schemas.microsoft.com/office/powerpoint/2010/main" val="13056415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normAutofit fontScale="92500" lnSpcReduction="10000"/>
          </a:bodyPr>
          <a:lstStyle/>
          <a:p>
            <a:r>
              <a:rPr lang="en-US" b="1">
                <a:solidFill>
                  <a:schemeClr val="accent1">
                    <a:lumMod val="75000"/>
                  </a:schemeClr>
                </a:solidFill>
              </a:rPr>
              <a:t>c. Các tính năng nâng cao và khả năng truy cập</a:t>
            </a:r>
          </a:p>
          <a:p>
            <a:r>
              <a:rPr lang="en-US" b="1" u="sng"/>
              <a:t>Thêm chú thích vào bảng bằng &lt;caption&gt;</a:t>
            </a:r>
          </a:p>
          <a:p>
            <a:pPr>
              <a:buFont typeface="Wingdings" panose="05000000000000000000" pitchFamily="2" charset="2"/>
              <a:buChar char="Ø"/>
            </a:pPr>
            <a:r>
              <a:rPr lang="en-US"/>
              <a:t>Đ</a:t>
            </a:r>
            <a:r>
              <a:rPr lang="vi-VN"/>
              <a:t>ặt chú thích cho bảng bằng cách đặt nó bên trong phần tử &lt;</a:t>
            </a:r>
            <a:r>
              <a:rPr lang="vi-VN" b="1"/>
              <a:t>caption</a:t>
            </a:r>
            <a:r>
              <a:rPr lang="vi-VN"/>
              <a:t>&gt; và lồng phần đó vào bên trong phần tử &lt;</a:t>
            </a:r>
            <a:r>
              <a:rPr lang="vi-VN" b="1"/>
              <a:t>table</a:t>
            </a:r>
            <a:r>
              <a:rPr lang="vi-VN"/>
              <a:t>&gt;.</a:t>
            </a:r>
            <a:endParaRPr lang="en-US"/>
          </a:p>
          <a:p>
            <a:pPr>
              <a:buFont typeface="Wingdings" panose="05000000000000000000" pitchFamily="2" charset="2"/>
              <a:buChar char="Ø"/>
            </a:pPr>
            <a:r>
              <a:rPr lang="en-US"/>
              <a:t>N</a:t>
            </a:r>
            <a:r>
              <a:rPr lang="vi-VN"/>
              <a:t>ên đặt </a:t>
            </a:r>
            <a:r>
              <a:rPr lang="en-US"/>
              <a:t>chú thích</a:t>
            </a:r>
            <a:r>
              <a:rPr lang="vi-VN"/>
              <a:t> ngay bên dưới thẻ mở &lt;</a:t>
            </a:r>
            <a:r>
              <a:rPr lang="vi-VN" b="1"/>
              <a:t>table</a:t>
            </a:r>
            <a:r>
              <a:rPr lang="vi-VN"/>
              <a:t>&gt;.</a:t>
            </a: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r>
              <a:rPr lang="vi-VN"/>
              <a:t>Thuộc tính </a:t>
            </a:r>
            <a:r>
              <a:rPr lang="vi-VN" b="1"/>
              <a:t>summary</a:t>
            </a:r>
            <a:r>
              <a:rPr lang="vi-VN"/>
              <a:t> cũng có thể được sử dụng trên phần tử &lt;</a:t>
            </a:r>
            <a:r>
              <a:rPr lang="vi-VN" b="1"/>
              <a:t>table</a:t>
            </a:r>
            <a:r>
              <a:rPr lang="vi-VN"/>
              <a:t>&gt; để cung cấp mô tả. Tuy nhiên, phần </a:t>
            </a:r>
            <a:r>
              <a:rPr lang="vi-VN" b="1"/>
              <a:t>summary</a:t>
            </a:r>
            <a:r>
              <a:rPr lang="vi-VN"/>
              <a:t> không được chấp nhận bởi thông số kỹ thuật HTML5 và người dùng không nhìn thấy được (</a:t>
            </a:r>
            <a:r>
              <a:rPr lang="vi-VN" i="1"/>
              <a:t>không xuất hiện trên trang</a:t>
            </a:r>
            <a:r>
              <a:rPr lang="vi-VN"/>
              <a:t>).</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122</a:t>
            </a:fld>
            <a:endParaRPr lang="en-US"/>
          </a:p>
        </p:txBody>
      </p:sp>
      <p:pic>
        <p:nvPicPr>
          <p:cNvPr id="5" name="Picture 4">
            <a:extLst>
              <a:ext uri="{FF2B5EF4-FFF2-40B4-BE49-F238E27FC236}">
                <a16:creationId xmlns:a16="http://schemas.microsoft.com/office/drawing/2014/main" id="{A6852787-2C1A-404D-98BA-31A99178B64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0379" y="3531651"/>
            <a:ext cx="4931242" cy="1504633"/>
          </a:xfrm>
          <a:prstGeom prst="rect">
            <a:avLst/>
          </a:prstGeom>
          <a:noFill/>
          <a:ln>
            <a:noFill/>
          </a:ln>
        </p:spPr>
      </p:pic>
    </p:spTree>
    <p:extLst>
      <p:ext uri="{BB962C8B-B14F-4D97-AF65-F5344CB8AC3E}">
        <p14:creationId xmlns:p14="http://schemas.microsoft.com/office/powerpoint/2010/main" val="4243882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599" y="1276131"/>
            <a:ext cx="11722099" cy="4883369"/>
          </a:xfrm>
        </p:spPr>
        <p:txBody>
          <a:bodyPr/>
          <a:lstStyle/>
          <a:p>
            <a:pPr algn="l"/>
            <a:r>
              <a:rPr lang="en-US" b="1">
                <a:solidFill>
                  <a:schemeClr val="accent1">
                    <a:lumMod val="75000"/>
                  </a:schemeClr>
                </a:solidFill>
              </a:rPr>
              <a:t>c. Các tính năng nâng cao và khả năng truy cập</a:t>
            </a:r>
          </a:p>
          <a:p>
            <a:pPr algn="l"/>
            <a:r>
              <a:rPr lang="en-US" b="1" u="sng"/>
              <a:t>Thêm chú thích vào bảng bằng &lt;caption&gt;</a:t>
            </a:r>
          </a:p>
          <a:p>
            <a:pPr algn="l"/>
            <a:r>
              <a:rPr lang="en-US" sz="2800" u="sng"/>
              <a:t>Kết quả của một ví dụ khác như sau</a:t>
            </a:r>
            <a:r>
              <a:rPr lang="en-US" sz="2800"/>
              <a:t>:</a:t>
            </a:r>
          </a:p>
          <a:p>
            <a:pPr algn="l"/>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123</a:t>
            </a:fld>
            <a:endParaRPr lang="en-US"/>
          </a:p>
        </p:txBody>
      </p:sp>
      <p:pic>
        <p:nvPicPr>
          <p:cNvPr id="6" name="Picture 5">
            <a:extLst>
              <a:ext uri="{FF2B5EF4-FFF2-40B4-BE49-F238E27FC236}">
                <a16:creationId xmlns:a16="http://schemas.microsoft.com/office/drawing/2014/main" id="{AEF33421-D5BF-4811-BD83-441F090551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7207" y="2879567"/>
            <a:ext cx="8115993" cy="3389435"/>
          </a:xfrm>
          <a:prstGeom prst="rect">
            <a:avLst/>
          </a:prstGeom>
          <a:noFill/>
          <a:ln>
            <a:noFill/>
          </a:ln>
        </p:spPr>
      </p:pic>
      <p:sp>
        <p:nvSpPr>
          <p:cNvPr id="8" name="Arrow: Right 7">
            <a:extLst>
              <a:ext uri="{FF2B5EF4-FFF2-40B4-BE49-F238E27FC236}">
                <a16:creationId xmlns:a16="http://schemas.microsoft.com/office/drawing/2014/main" id="{A144793A-65C8-413C-A5B7-58B000369326}"/>
              </a:ext>
            </a:extLst>
          </p:cNvPr>
          <p:cNvSpPr/>
          <p:nvPr/>
        </p:nvSpPr>
        <p:spPr>
          <a:xfrm>
            <a:off x="4155440" y="3614656"/>
            <a:ext cx="676886" cy="33528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78540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en-US" b="1">
                <a:solidFill>
                  <a:schemeClr val="accent1">
                    <a:lumMod val="75000"/>
                  </a:schemeClr>
                </a:solidFill>
              </a:rPr>
              <a:t>c. Các tính năng nâng cao và khả năng truy cập</a:t>
            </a:r>
          </a:p>
          <a:p>
            <a:r>
              <a:rPr lang="en-US" b="1" u="sng"/>
              <a:t>Thêm cấu trúc với &lt;thead&gt;, &lt;tfoot&gt; và &lt;tbody&gt;</a:t>
            </a:r>
          </a:p>
          <a:p>
            <a:pPr>
              <a:buFont typeface="Wingdings" panose="05000000000000000000" pitchFamily="2" charset="2"/>
              <a:buChar char="Ø"/>
            </a:pPr>
            <a:r>
              <a:rPr lang="vi-VN"/>
              <a:t>Khi các bảng phức tạp hơn một chút về cấu trúc, sẽ rất hữu ích nếu cung cấp cho chúng nhiều định nghĩa cấu trúc hơn.</a:t>
            </a:r>
            <a:endParaRPr lang="en-US"/>
          </a:p>
          <a:p>
            <a:pPr>
              <a:buFont typeface="Wingdings" panose="05000000000000000000" pitchFamily="2" charset="2"/>
              <a:buChar char="Ø"/>
            </a:pPr>
            <a:r>
              <a:rPr lang="vi-VN"/>
              <a:t>Một cách rõ ràng để làm điều này là sử dụng &lt;</a:t>
            </a:r>
            <a:r>
              <a:rPr lang="vi-VN" b="1"/>
              <a:t>thead</a:t>
            </a:r>
            <a:r>
              <a:rPr lang="vi-VN"/>
              <a:t>&gt;, &lt;</a:t>
            </a:r>
            <a:r>
              <a:rPr lang="vi-VN" b="1"/>
              <a:t>tfoot</a:t>
            </a:r>
            <a:r>
              <a:rPr lang="vi-VN"/>
              <a:t>&gt; và &lt;</a:t>
            </a:r>
            <a:r>
              <a:rPr lang="vi-VN" b="1"/>
              <a:t>tbody</a:t>
            </a:r>
            <a:r>
              <a:rPr lang="vi-VN"/>
              <a:t>&gt;, cho phép đánh dấu phần đầu, phần cuối và nội dung cho bảng.</a:t>
            </a:r>
            <a:endParaRPr lang="en-US"/>
          </a:p>
          <a:p>
            <a:pPr>
              <a:buFont typeface="Wingdings" panose="05000000000000000000" pitchFamily="2" charset="2"/>
              <a:buChar char="Ø"/>
            </a:pPr>
            <a:r>
              <a:rPr lang="vi-VN"/>
              <a:t>Chúng rất hữu ích cho việc tạo kiểu và bố cục - hoạt động như những móc nối hữu ích để thêm CSS vào bảng</a:t>
            </a:r>
            <a:r>
              <a:rPr lang="en-US"/>
              <a: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124</a:t>
            </a:fld>
            <a:endParaRPr lang="en-US"/>
          </a:p>
        </p:txBody>
      </p:sp>
    </p:spTree>
    <p:extLst>
      <p:ext uri="{BB962C8B-B14F-4D97-AF65-F5344CB8AC3E}">
        <p14:creationId xmlns:p14="http://schemas.microsoft.com/office/powerpoint/2010/main" val="32181679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normAutofit/>
          </a:bodyPr>
          <a:lstStyle/>
          <a:p>
            <a:r>
              <a:rPr lang="en-US" b="1">
                <a:solidFill>
                  <a:schemeClr val="accent1">
                    <a:lumMod val="75000"/>
                  </a:schemeClr>
                </a:solidFill>
              </a:rPr>
              <a:t>c. Các tính năng nâng cao và khả năng truy cập</a:t>
            </a:r>
          </a:p>
          <a:p>
            <a:r>
              <a:rPr lang="en-US" b="1" u="sng"/>
              <a:t>Thêm cấu trúc với &lt;thead&gt;, &lt;tfoot&gt; và &lt;tbody&gt;</a:t>
            </a:r>
          </a:p>
          <a:p>
            <a:r>
              <a:rPr lang="vi-VN" b="1"/>
              <a:t>Các nguyên tắc thực hiện:</a:t>
            </a:r>
          </a:p>
          <a:p>
            <a:pPr>
              <a:buFont typeface="Wingdings" panose="05000000000000000000" pitchFamily="2" charset="2"/>
              <a:buChar char="§"/>
            </a:pPr>
            <a:r>
              <a:rPr lang="vi-VN"/>
              <a:t>Phần tử &lt;</a:t>
            </a:r>
            <a:r>
              <a:rPr lang="vi-VN" b="1"/>
              <a:t>thead</a:t>
            </a:r>
            <a:r>
              <a:rPr lang="vi-VN"/>
              <a:t>&gt; phải bao bọc phần tiêu đề.</a:t>
            </a:r>
            <a:endParaRPr lang="en-US"/>
          </a:p>
          <a:p>
            <a:pPr>
              <a:buFont typeface="Wingdings" panose="05000000000000000000" pitchFamily="2" charset="2"/>
              <a:buChar char="§"/>
            </a:pPr>
            <a:r>
              <a:rPr lang="vi-VN"/>
              <a:t>Phần tử &lt;</a:t>
            </a:r>
            <a:r>
              <a:rPr lang="vi-VN" b="1"/>
              <a:t>tfoot</a:t>
            </a:r>
            <a:r>
              <a:rPr lang="vi-VN"/>
              <a:t>&gt; cần bao bọc phần cuối bảng</a:t>
            </a:r>
            <a:r>
              <a:rPr lang="en-US"/>
              <a:t>.</a:t>
            </a:r>
          </a:p>
          <a:p>
            <a:pPr>
              <a:buFont typeface="Wingdings" panose="05000000000000000000" pitchFamily="2" charset="2"/>
              <a:buChar char="§"/>
            </a:pPr>
            <a:r>
              <a:rPr lang="vi-VN"/>
              <a:t>Phần tử &lt;</a:t>
            </a:r>
            <a:r>
              <a:rPr lang="vi-VN" b="1"/>
              <a:t>tbody</a:t>
            </a:r>
            <a:r>
              <a:rPr lang="vi-VN"/>
              <a:t>&gt; cần bao bọc các phần khác của nội dung bảng không có trong đầu hoặc cuối bảng.</a:t>
            </a:r>
            <a:endParaRPr lang="en-US"/>
          </a:p>
          <a:p>
            <a:pPr marL="0" indent="0">
              <a:buNone/>
            </a:pPr>
            <a:r>
              <a:rPr lang="vi-VN">
                <a:sym typeface="Symbol" panose="05050102010706020507" pitchFamily="18" charset="2"/>
              </a:rPr>
              <a:t></a:t>
            </a:r>
            <a:r>
              <a:rPr lang="en-US">
                <a:sym typeface="Symbol" panose="05050102010706020507" pitchFamily="18" charset="2"/>
              </a:rPr>
              <a:t> C</a:t>
            </a:r>
            <a:r>
              <a:rPr lang="vi-VN">
                <a:sym typeface="Symbol" panose="05050102010706020507" pitchFamily="18" charset="2"/>
              </a:rPr>
              <a:t>ho phép kiểm soát nhiều hơn đối với cấu trúc và kiểu dáng bảng</a:t>
            </a:r>
            <a:r>
              <a:rPr lang="en-US">
                <a:sym typeface="Symbol" panose="05050102010706020507" pitchFamily="18" charset="2"/>
              </a:rPr>
              <a:t>.</a:t>
            </a:r>
            <a:endParaRPr lang="vi-VN"/>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125</a:t>
            </a:fld>
            <a:endParaRPr lang="en-US"/>
          </a:p>
        </p:txBody>
      </p:sp>
    </p:spTree>
    <p:extLst>
      <p:ext uri="{BB962C8B-B14F-4D97-AF65-F5344CB8AC3E}">
        <p14:creationId xmlns:p14="http://schemas.microsoft.com/office/powerpoint/2010/main" val="9908658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8823960" cy="4883369"/>
          </a:xfrm>
        </p:spPr>
        <p:txBody>
          <a:bodyPr>
            <a:normAutofit fontScale="85000" lnSpcReduction="20000"/>
          </a:bodyPr>
          <a:lstStyle/>
          <a:p>
            <a:pPr algn="l"/>
            <a:r>
              <a:rPr lang="en-US" b="1">
                <a:solidFill>
                  <a:schemeClr val="accent1">
                    <a:lumMod val="75000"/>
                  </a:schemeClr>
                </a:solidFill>
              </a:rPr>
              <a:t>c. Các tính năng nâng cao và khả năng truy cập</a:t>
            </a:r>
          </a:p>
          <a:p>
            <a:pPr algn="l"/>
            <a:r>
              <a:rPr lang="en-US" b="1" u="sng"/>
              <a:t>Thêm cấu trúc với &lt;thead&gt;, &lt;tfoot&gt; và &lt;tbody&gt;</a:t>
            </a:r>
          </a:p>
          <a:p>
            <a:pPr algn="l"/>
            <a:r>
              <a:rPr lang="vi-VN" b="1"/>
              <a:t>Các bước thực hiện cơ bản:</a:t>
            </a:r>
          </a:p>
          <a:p>
            <a:pPr marL="514350" indent="-514350" algn="l">
              <a:buFont typeface="+mj-lt"/>
              <a:buAutoNum type="arabicPeriod"/>
            </a:pPr>
            <a:r>
              <a:rPr lang="en-US"/>
              <a:t>T</a:t>
            </a:r>
            <a:r>
              <a:rPr lang="vi-VN"/>
              <a:t>ạo hai file </a:t>
            </a:r>
            <a:r>
              <a:rPr lang="vi-VN" b="1"/>
              <a:t>spending-record.html </a:t>
            </a:r>
            <a:r>
              <a:rPr lang="vi-VN"/>
              <a:t>và </a:t>
            </a:r>
            <a:r>
              <a:rPr lang="vi-VN" b="1"/>
              <a:t>minimal-table.css </a:t>
            </a:r>
            <a:r>
              <a:rPr lang="vi-VN"/>
              <a:t>trong một thư mục với kiến thức đã học </a:t>
            </a:r>
            <a:r>
              <a:rPr lang="en-US"/>
              <a:t>và</a:t>
            </a:r>
            <a:r>
              <a:rPr lang="vi-VN"/>
              <a:t> dữ liệu </a:t>
            </a:r>
            <a:r>
              <a:rPr lang="en-US"/>
              <a:t>minh họa</a:t>
            </a:r>
            <a:r>
              <a:rPr lang="vi-VN"/>
              <a:t>.</a:t>
            </a:r>
          </a:p>
          <a:p>
            <a:pPr marL="514350" indent="-514350" algn="l">
              <a:buFont typeface="+mj-lt"/>
              <a:buAutoNum type="arabicPeriod"/>
            </a:pPr>
            <a:r>
              <a:rPr lang="vi-VN"/>
              <a:t>Đặt hàng tiêu đề bên trong phần tử &lt;</a:t>
            </a:r>
            <a:r>
              <a:rPr lang="vi-VN" b="1"/>
              <a:t>thead</a:t>
            </a:r>
            <a:r>
              <a:rPr lang="vi-VN"/>
              <a:t>&gt;, hàng "</a:t>
            </a:r>
            <a:r>
              <a:rPr lang="vi-VN" b="1" i="1"/>
              <a:t>SUM</a:t>
            </a:r>
            <a:r>
              <a:rPr lang="vi-VN"/>
              <a:t>" bên trong phần tử &lt;</a:t>
            </a:r>
            <a:r>
              <a:rPr lang="vi-VN" b="1"/>
              <a:t>tfoot</a:t>
            </a:r>
            <a:r>
              <a:rPr lang="vi-VN"/>
              <a:t>&gt; và phần còn lại của nội dung bên trong phần tử &lt;</a:t>
            </a:r>
            <a:r>
              <a:rPr lang="vi-VN" b="1"/>
              <a:t>tbody</a:t>
            </a:r>
            <a:r>
              <a:rPr lang="vi-VN"/>
              <a:t>&gt;.</a:t>
            </a:r>
          </a:p>
          <a:p>
            <a:pPr marL="514350" indent="-514350" algn="l">
              <a:buFont typeface="+mj-lt"/>
              <a:buAutoNum type="arabicPeriod"/>
            </a:pPr>
            <a:r>
              <a:rPr lang="vi-VN"/>
              <a:t>Save và refresh, việc thêm phần tử &lt;</a:t>
            </a:r>
            <a:r>
              <a:rPr lang="vi-VN" b="1"/>
              <a:t>tfoot</a:t>
            </a:r>
            <a:r>
              <a:rPr lang="vi-VN"/>
              <a:t>&gt; đã khiến hàng "</a:t>
            </a:r>
            <a:r>
              <a:rPr lang="vi-VN" b="1" i="1"/>
              <a:t>SUM</a:t>
            </a:r>
            <a:r>
              <a:rPr lang="vi-VN"/>
              <a:t>" đi xuống cuối bảng.</a:t>
            </a:r>
          </a:p>
          <a:p>
            <a:pPr marL="514350" indent="-514350" algn="l">
              <a:buFont typeface="+mj-lt"/>
              <a:buAutoNum type="arabicPeriod"/>
            </a:pPr>
            <a:r>
              <a:rPr lang="vi-VN"/>
              <a:t>Tiếp theo, thêm thuộc tính </a:t>
            </a:r>
            <a:r>
              <a:rPr lang="vi-VN" b="1"/>
              <a:t>colspan</a:t>
            </a:r>
            <a:r>
              <a:rPr lang="vi-VN"/>
              <a:t> để làm cho ô "</a:t>
            </a:r>
            <a:r>
              <a:rPr lang="vi-VN" b="1" i="1"/>
              <a:t>SUM</a:t>
            </a:r>
            <a:r>
              <a:rPr lang="vi-VN"/>
              <a:t>" kéo dài trên bốn cột đầu tiên</a:t>
            </a:r>
            <a:r>
              <a:rPr lang="en-US"/>
              <a:t>.</a:t>
            </a:r>
          </a:p>
          <a:p>
            <a:pPr marL="514350" indent="-514350" algn="l">
              <a:buFont typeface="+mj-lt"/>
              <a:buAutoNum type="arabicPeriod"/>
            </a:pPr>
            <a:r>
              <a:rPr lang="vi-VN"/>
              <a:t>Bên trong phần tử &lt;</a:t>
            </a:r>
            <a:r>
              <a:rPr lang="vi-VN" b="1"/>
              <a:t>style</a:t>
            </a:r>
            <a:r>
              <a:rPr lang="vi-VN"/>
              <a:t>&gt; , hãy thêm các dòng mã CSS</a:t>
            </a:r>
            <a:r>
              <a:rPr lang="en-US"/>
              <a:t>.</a:t>
            </a:r>
            <a:endParaRPr lang="vi-VN"/>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126</a:t>
            </a:fld>
            <a:endParaRPr lang="en-US"/>
          </a:p>
        </p:txBody>
      </p:sp>
      <p:pic>
        <p:nvPicPr>
          <p:cNvPr id="5" name="Picture 4">
            <a:extLst>
              <a:ext uri="{FF2B5EF4-FFF2-40B4-BE49-F238E27FC236}">
                <a16:creationId xmlns:a16="http://schemas.microsoft.com/office/drawing/2014/main" id="{D1A2B2B9-D6C0-493E-812B-329B01A0D3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259323" y="3315166"/>
            <a:ext cx="2691376" cy="2691376"/>
          </a:xfrm>
          <a:prstGeom prst="rect">
            <a:avLst/>
          </a:prstGeom>
          <a:noFill/>
          <a:ln>
            <a:noFill/>
          </a:ln>
        </p:spPr>
      </p:pic>
    </p:spTree>
    <p:extLst>
      <p:ext uri="{BB962C8B-B14F-4D97-AF65-F5344CB8AC3E}">
        <p14:creationId xmlns:p14="http://schemas.microsoft.com/office/powerpoint/2010/main" val="37885036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normAutofit/>
          </a:bodyPr>
          <a:lstStyle/>
          <a:p>
            <a:r>
              <a:rPr lang="en-US" sz="2400" b="1">
                <a:solidFill>
                  <a:schemeClr val="accent1">
                    <a:lumMod val="75000"/>
                  </a:schemeClr>
                </a:solidFill>
              </a:rPr>
              <a:t>c. Các tính năng nâng cao và khả năng truy cập</a:t>
            </a:r>
          </a:p>
          <a:p>
            <a:r>
              <a:rPr lang="en-US" sz="2400" b="1" u="sng"/>
              <a:t>Thêm cấu trúc với &lt;thead&gt;, &lt;tfoot&gt; và &lt;tbody&gt;</a:t>
            </a:r>
          </a:p>
          <a:p>
            <a:r>
              <a:rPr lang="vi-VN" sz="2400" b="1"/>
              <a:t>Kết quả cuối cùng của bảng như sau:</a:t>
            </a:r>
            <a:endParaRPr lang="en-US" sz="2400" b="1"/>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127</a:t>
            </a:fld>
            <a:endParaRPr lang="en-US"/>
          </a:p>
        </p:txBody>
      </p:sp>
      <p:pic>
        <p:nvPicPr>
          <p:cNvPr id="5" name="Picture 4">
            <a:extLst>
              <a:ext uri="{FF2B5EF4-FFF2-40B4-BE49-F238E27FC236}">
                <a16:creationId xmlns:a16="http://schemas.microsoft.com/office/drawing/2014/main" id="{A9DBFBFD-B072-4252-9DC9-C7B06EC74E1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38679" y="2704331"/>
            <a:ext cx="7501942" cy="3605311"/>
          </a:xfrm>
          <a:prstGeom prst="rect">
            <a:avLst/>
          </a:prstGeom>
          <a:noFill/>
          <a:ln>
            <a:noFill/>
          </a:ln>
        </p:spPr>
      </p:pic>
    </p:spTree>
    <p:extLst>
      <p:ext uri="{BB962C8B-B14F-4D97-AF65-F5344CB8AC3E}">
        <p14:creationId xmlns:p14="http://schemas.microsoft.com/office/powerpoint/2010/main" val="1184977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en-US" b="1">
                <a:solidFill>
                  <a:schemeClr val="accent1">
                    <a:lumMod val="75000"/>
                  </a:schemeClr>
                </a:solidFill>
              </a:rPr>
              <a:t>c. Các tính năng nâng cao và khả năng truy cập</a:t>
            </a:r>
          </a:p>
          <a:p>
            <a:r>
              <a:rPr lang="en-US" b="1" u="sng"/>
              <a:t>Nesting Tables</a:t>
            </a:r>
          </a:p>
          <a:p>
            <a:pPr>
              <a:buFont typeface="Wingdings" panose="05000000000000000000" pitchFamily="2" charset="2"/>
              <a:buChar char="Ø"/>
            </a:pPr>
            <a:r>
              <a:rPr lang="vi-VN"/>
              <a:t>Có thể lồng một bảng vào bên trong một bảng khác, miễn là bao gồm cấu trúc hoàn chỉnh.</a:t>
            </a:r>
            <a:endParaRPr lang="en-US"/>
          </a:p>
          <a:p>
            <a:pPr>
              <a:buFont typeface="Wingdings" panose="05000000000000000000" pitchFamily="2" charset="2"/>
              <a:buChar char="Ø"/>
            </a:pPr>
            <a:r>
              <a:rPr lang="vi-VN"/>
              <a:t>Điều này thường không thực sự được khuyên dùng, vì làm cho </a:t>
            </a:r>
            <a:r>
              <a:rPr lang="en-US"/>
              <a:t>code </a:t>
            </a:r>
            <a:r>
              <a:rPr lang="vi-VN"/>
              <a:t>trở nên khó hiểu hơn trong nhiều trường hợp.</a:t>
            </a:r>
            <a:endParaRPr lang="en-US"/>
          </a:p>
          <a:p>
            <a:pPr>
              <a:buFont typeface="Wingdings" panose="05000000000000000000" pitchFamily="2" charset="2"/>
              <a:buChar char="Ø"/>
            </a:pPr>
            <a:r>
              <a:rPr lang="vi-VN"/>
              <a:t>Tuy nhiên, đôi khi điều này là cần thiết</a:t>
            </a:r>
            <a:r>
              <a:rPr lang="en-US"/>
              <a:t> khi </a:t>
            </a:r>
            <a:r>
              <a:rPr lang="vi-VN"/>
              <a:t>muốn nhập nội dung dễ dàng từ các nguồn khác.</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128</a:t>
            </a:fld>
            <a:endParaRPr lang="en-US"/>
          </a:p>
        </p:txBody>
      </p:sp>
    </p:spTree>
    <p:extLst>
      <p:ext uri="{BB962C8B-B14F-4D97-AF65-F5344CB8AC3E}">
        <p14:creationId xmlns:p14="http://schemas.microsoft.com/office/powerpoint/2010/main" val="1953361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a:xfrm>
            <a:off x="6411685" y="634946"/>
            <a:ext cx="5127171" cy="1450757"/>
          </a:xfrm>
        </p:spPr>
        <p:txBody>
          <a:bodyPr>
            <a:normAutofit/>
          </a:bodyPr>
          <a:lstStyle/>
          <a:p>
            <a:r>
              <a:rPr lang="en-US"/>
              <a:t>3.2. Bảng</a:t>
            </a:r>
          </a:p>
        </p:txBody>
      </p:sp>
      <p:pic>
        <p:nvPicPr>
          <p:cNvPr id="5" name="Picture 4" descr="Text&#10;&#10;Description automatically generated with medium confidence">
            <a:extLst>
              <a:ext uri="{FF2B5EF4-FFF2-40B4-BE49-F238E27FC236}">
                <a16:creationId xmlns:a16="http://schemas.microsoft.com/office/drawing/2014/main" id="{AD149072-B147-4F3D-B078-48150FAA63F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361440" y="23756"/>
            <a:ext cx="2809429" cy="6313322"/>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6411684" y="2198914"/>
            <a:ext cx="5127172" cy="3670180"/>
          </a:xfrm>
        </p:spPr>
        <p:txBody>
          <a:bodyPr>
            <a:normAutofit/>
          </a:bodyPr>
          <a:lstStyle/>
          <a:p>
            <a:pPr algn="l"/>
            <a:r>
              <a:rPr lang="en-US" b="1"/>
              <a:t>c. Các tính năng nâng cao và khả năng truy cập</a:t>
            </a:r>
          </a:p>
          <a:p>
            <a:pPr algn="l"/>
            <a:r>
              <a:rPr lang="en-US" b="1" u="sng"/>
              <a:t>Nesting Tables</a:t>
            </a:r>
          </a:p>
          <a:p>
            <a:pPr algn="l"/>
            <a:endParaRPr lang="en-US"/>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129</a:t>
            </a:fld>
            <a:endParaRPr lang="en-US"/>
          </a:p>
        </p:txBody>
      </p:sp>
      <p:pic>
        <p:nvPicPr>
          <p:cNvPr id="15" name="Picture 14">
            <a:extLst>
              <a:ext uri="{FF2B5EF4-FFF2-40B4-BE49-F238E27FC236}">
                <a16:creationId xmlns:a16="http://schemas.microsoft.com/office/drawing/2014/main" id="{98B2A5F9-72B7-4DC3-9CCD-61DED8198C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75890" y="3898685"/>
            <a:ext cx="5620396" cy="1986954"/>
          </a:xfrm>
          <a:prstGeom prst="rect">
            <a:avLst/>
          </a:prstGeom>
          <a:noFill/>
          <a:ln>
            <a:noFill/>
          </a:ln>
        </p:spPr>
      </p:pic>
      <p:sp>
        <p:nvSpPr>
          <p:cNvPr id="17" name="Arrow: Right 16">
            <a:extLst>
              <a:ext uri="{FF2B5EF4-FFF2-40B4-BE49-F238E27FC236}">
                <a16:creationId xmlns:a16="http://schemas.microsoft.com/office/drawing/2014/main" id="{5656B5BE-A268-4D8F-97B4-39D774456AF1}"/>
              </a:ext>
            </a:extLst>
          </p:cNvPr>
          <p:cNvSpPr/>
          <p:nvPr/>
        </p:nvSpPr>
        <p:spPr>
          <a:xfrm>
            <a:off x="4638214" y="4511162"/>
            <a:ext cx="894080" cy="7620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6450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en-US" b="1" u="sng"/>
              <a:t>Phần tử khối so với phần tử nội tuyến</a:t>
            </a:r>
          </a:p>
          <a:p>
            <a:r>
              <a:rPr lang="en-US"/>
              <a:t>Hãy xem xét ví dụ sau:</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13</a:t>
            </a:fld>
            <a:endParaRPr lang="en-US"/>
          </a:p>
        </p:txBody>
      </p:sp>
      <p:pic>
        <p:nvPicPr>
          <p:cNvPr id="5" name="Picture 4">
            <a:extLst>
              <a:ext uri="{FF2B5EF4-FFF2-40B4-BE49-F238E27FC236}">
                <a16:creationId xmlns:a16="http://schemas.microsoft.com/office/drawing/2014/main" id="{F38987C9-A030-4A50-B6F5-82480154B3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8939" y="3307714"/>
            <a:ext cx="6174741" cy="1674691"/>
          </a:xfrm>
          <a:prstGeom prst="rect">
            <a:avLst/>
          </a:prstGeom>
          <a:noFill/>
          <a:ln>
            <a:noFill/>
          </a:ln>
        </p:spPr>
      </p:pic>
      <p:pic>
        <p:nvPicPr>
          <p:cNvPr id="6" name="Picture 5">
            <a:extLst>
              <a:ext uri="{FF2B5EF4-FFF2-40B4-BE49-F238E27FC236}">
                <a16:creationId xmlns:a16="http://schemas.microsoft.com/office/drawing/2014/main" id="{548AF648-AAE4-4C4C-A3B5-5879E4E35F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04213" y="2602596"/>
            <a:ext cx="2843918" cy="2827542"/>
          </a:xfrm>
          <a:prstGeom prst="rect">
            <a:avLst/>
          </a:prstGeom>
          <a:noFill/>
          <a:ln>
            <a:noFill/>
          </a:ln>
        </p:spPr>
      </p:pic>
      <p:sp>
        <p:nvSpPr>
          <p:cNvPr id="7" name="Arrow: Right 6">
            <a:extLst>
              <a:ext uri="{FF2B5EF4-FFF2-40B4-BE49-F238E27FC236}">
                <a16:creationId xmlns:a16="http://schemas.microsoft.com/office/drawing/2014/main" id="{7891E6AE-79B0-4836-9D51-0D8BE7C8D659}"/>
              </a:ext>
            </a:extLst>
          </p:cNvPr>
          <p:cNvSpPr/>
          <p:nvPr/>
        </p:nvSpPr>
        <p:spPr>
          <a:xfrm>
            <a:off x="7061200" y="3584567"/>
            <a:ext cx="924560" cy="863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496720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en-US" b="1">
                <a:solidFill>
                  <a:schemeClr val="accent1">
                    <a:lumMod val="75000"/>
                  </a:schemeClr>
                </a:solidFill>
              </a:rPr>
              <a:t>c. Các tính năng nâng cao và khả năng truy cập</a:t>
            </a:r>
          </a:p>
          <a:p>
            <a:r>
              <a:rPr lang="en-US" b="1" u="sng"/>
              <a:t>Khả năng truy cập</a:t>
            </a:r>
          </a:p>
          <a:p>
            <a:pPr>
              <a:buFont typeface="Wingdings" panose="05000000000000000000" pitchFamily="2" charset="2"/>
              <a:buChar char="Ø"/>
            </a:pPr>
            <a:r>
              <a:rPr lang="vi-VN"/>
              <a:t>Bảng là một công cụ tiện dụng, giúp chúng ta truy cập nhanh vào dữ liệu và cho phép chúng ta tra cứu các giá trị khác nhau.</a:t>
            </a:r>
            <a:endParaRPr lang="en-US"/>
          </a:p>
          <a:p>
            <a:pPr>
              <a:buFont typeface="Wingdings" panose="05000000000000000000" pitchFamily="2" charset="2"/>
              <a:buChar char="Ø"/>
            </a:pPr>
            <a:r>
              <a:rPr lang="vi-VN"/>
              <a:t>Để hiểu thông tin rõ hơn, chúng </a:t>
            </a:r>
            <a:r>
              <a:rPr lang="en-US"/>
              <a:t>ta cần</a:t>
            </a:r>
            <a:r>
              <a:rPr lang="vi-VN"/>
              <a:t> thực hiện các liên kết trực quan giữa dữ liệu trong bảng với các tiêu đề cột hoặc hàng.</a:t>
            </a:r>
            <a:endParaRPr lang="en-US"/>
          </a:p>
          <a:p>
            <a:pPr>
              <a:buFont typeface="Wingdings" panose="05000000000000000000" pitchFamily="2" charset="2"/>
              <a:buChar char="Ø"/>
            </a:pPr>
            <a:r>
              <a:rPr lang="vi-VN"/>
              <a:t>Với sự đánh dấu thích hợp, chúng ta có thể thay thế các liên kết trực quan bằng các liên kết có lập trình.</a:t>
            </a:r>
            <a:endParaRPr lang="en-US"/>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130</a:t>
            </a:fld>
            <a:endParaRPr lang="en-US"/>
          </a:p>
        </p:txBody>
      </p:sp>
    </p:spTree>
    <p:extLst>
      <p:ext uri="{BB962C8B-B14F-4D97-AF65-F5344CB8AC3E}">
        <p14:creationId xmlns:p14="http://schemas.microsoft.com/office/powerpoint/2010/main" val="26582144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a:xfrm>
            <a:off x="6411685" y="634946"/>
            <a:ext cx="5127171" cy="1450757"/>
          </a:xfrm>
        </p:spPr>
        <p:txBody>
          <a:bodyPr>
            <a:normAutofit/>
          </a:bodyPr>
          <a:lstStyle/>
          <a:p>
            <a:r>
              <a:rPr lang="en-US"/>
              <a:t>3.2. Bảng</a:t>
            </a:r>
          </a:p>
        </p:txBody>
      </p:sp>
      <p:pic>
        <p:nvPicPr>
          <p:cNvPr id="5" name="Picture 4" descr="Text, letter&#10;&#10;Description automatically generated">
            <a:extLst>
              <a:ext uri="{FF2B5EF4-FFF2-40B4-BE49-F238E27FC236}">
                <a16:creationId xmlns:a16="http://schemas.microsoft.com/office/drawing/2014/main" id="{BD3ACD15-4CD2-42F5-8635-E29CC6C6F04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325051"/>
            <a:ext cx="5451627" cy="3887857"/>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6411684" y="2198914"/>
            <a:ext cx="5127172" cy="3670180"/>
          </a:xfrm>
        </p:spPr>
        <p:txBody>
          <a:bodyPr>
            <a:normAutofit/>
          </a:bodyPr>
          <a:lstStyle/>
          <a:p>
            <a:r>
              <a:rPr lang="en-US" sz="2200" b="1"/>
              <a:t>c. Các tính năng nâng cao và khả năng truy cập</a:t>
            </a:r>
          </a:p>
          <a:p>
            <a:r>
              <a:rPr lang="en-US" sz="2200" b="1" u="sng"/>
              <a:t>Khả năng truy cập</a:t>
            </a:r>
          </a:p>
          <a:p>
            <a:r>
              <a:rPr lang="vi-VN" sz="2200" b="1"/>
              <a:t>Thuộc tính scope</a:t>
            </a:r>
          </a:p>
          <a:p>
            <a:pPr>
              <a:buFont typeface="Wingdings" panose="05000000000000000000" pitchFamily="2" charset="2"/>
              <a:buChar char="Ø"/>
            </a:pPr>
            <a:r>
              <a:rPr lang="vi-VN" sz="2200"/>
              <a:t>Thuộc tính </a:t>
            </a:r>
            <a:r>
              <a:rPr lang="vi-VN" sz="2200" b="1"/>
              <a:t>scope</a:t>
            </a:r>
            <a:r>
              <a:rPr lang="vi-VN" sz="2200"/>
              <a:t> có thể được thêm vào phần tử &lt;</a:t>
            </a:r>
            <a:r>
              <a:rPr lang="vi-VN" sz="2200" b="1"/>
              <a:t>th</a:t>
            </a:r>
            <a:r>
              <a:rPr lang="vi-VN" sz="2200"/>
              <a:t>&gt; để cho người đọc màn hình biết chính xác những ô thuộc tiêu đề nào.</a:t>
            </a:r>
            <a:endParaRPr lang="en-US" sz="2200"/>
          </a:p>
          <a:p>
            <a:pPr>
              <a:buFont typeface="Wingdings" panose="05000000000000000000" pitchFamily="2" charset="2"/>
              <a:buChar char="Ø"/>
            </a:pPr>
            <a:r>
              <a:rPr lang="en-US" sz="2200"/>
              <a:t>C</a:t>
            </a:r>
            <a:r>
              <a:rPr lang="vi-VN" sz="2200"/>
              <a:t>ó thể xác định rõ ràng các tiêu đề cột như sau:</a:t>
            </a:r>
          </a:p>
          <a:p>
            <a:endParaRPr lang="en-US" sz="220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131</a:t>
            </a:fld>
            <a:endParaRPr lang="en-US"/>
          </a:p>
        </p:txBody>
      </p:sp>
    </p:spTree>
    <p:extLst>
      <p:ext uri="{BB962C8B-B14F-4D97-AF65-F5344CB8AC3E}">
        <p14:creationId xmlns:p14="http://schemas.microsoft.com/office/powerpoint/2010/main" val="284003473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a:xfrm>
            <a:off x="6411685" y="634946"/>
            <a:ext cx="5127171" cy="1450757"/>
          </a:xfrm>
        </p:spPr>
        <p:txBody>
          <a:bodyPr>
            <a:normAutofit/>
          </a:bodyPr>
          <a:lstStyle/>
          <a:p>
            <a:r>
              <a:rPr lang="en-US"/>
              <a:t>3.2. Bảng</a:t>
            </a:r>
          </a:p>
        </p:txBody>
      </p:sp>
      <p:pic>
        <p:nvPicPr>
          <p:cNvPr id="5" name="Picture 4" descr="Text&#10;&#10;Description automatically generated">
            <a:extLst>
              <a:ext uri="{FF2B5EF4-FFF2-40B4-BE49-F238E27FC236}">
                <a16:creationId xmlns:a16="http://schemas.microsoft.com/office/drawing/2014/main" id="{F301DFDD-6D94-4E27-9315-319DECB4498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469699"/>
            <a:ext cx="5451627" cy="3598560"/>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6411684" y="2198914"/>
            <a:ext cx="5127172" cy="3670180"/>
          </a:xfrm>
        </p:spPr>
        <p:txBody>
          <a:bodyPr>
            <a:normAutofit/>
          </a:bodyPr>
          <a:lstStyle/>
          <a:p>
            <a:r>
              <a:rPr lang="en-US" sz="2600" b="1"/>
              <a:t>c. Các tính năng nâng cao và khả năng truy cập</a:t>
            </a:r>
          </a:p>
          <a:p>
            <a:r>
              <a:rPr lang="en-US" sz="2600" b="1" u="sng"/>
              <a:t>Khả năng truy cập</a:t>
            </a:r>
          </a:p>
          <a:p>
            <a:r>
              <a:rPr lang="vi-VN" sz="2600" b="1"/>
              <a:t>Thuộc tính scope</a:t>
            </a:r>
          </a:p>
          <a:p>
            <a:pPr>
              <a:buFont typeface="Wingdings" panose="05000000000000000000" pitchFamily="2" charset="2"/>
              <a:buChar char="Ø"/>
            </a:pPr>
            <a:r>
              <a:rPr lang="en-US" sz="2600"/>
              <a:t>M</a:t>
            </a:r>
            <a:r>
              <a:rPr lang="vi-VN" sz="2600"/>
              <a:t>ỗi hàng có thể có một tiêu đề được xác định như thế này (</a:t>
            </a:r>
            <a:r>
              <a:rPr lang="vi-VN" sz="2600" i="1"/>
              <a:t>nếu đã thêm tiêu đề hàng cũng như tiêu đề cột</a:t>
            </a:r>
            <a:r>
              <a:rPr lang="vi-VN" sz="2600"/>
              <a:t>):</a:t>
            </a:r>
            <a:endParaRPr lang="en-US" sz="260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132</a:t>
            </a:fld>
            <a:endParaRPr lang="en-US"/>
          </a:p>
        </p:txBody>
      </p:sp>
    </p:spTree>
    <p:extLst>
      <p:ext uri="{BB962C8B-B14F-4D97-AF65-F5344CB8AC3E}">
        <p14:creationId xmlns:p14="http://schemas.microsoft.com/office/powerpoint/2010/main" val="950341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lstStyle/>
          <a:p>
            <a:r>
              <a:rPr lang="en-US" b="1">
                <a:solidFill>
                  <a:schemeClr val="accent1">
                    <a:lumMod val="75000"/>
                  </a:schemeClr>
                </a:solidFill>
              </a:rPr>
              <a:t>c. Các tính năng nâng cao và khả năng truy cập</a:t>
            </a:r>
          </a:p>
          <a:p>
            <a:r>
              <a:rPr lang="en-US" b="1" u="sng"/>
              <a:t>Khả năng truy cập</a:t>
            </a:r>
          </a:p>
          <a:p>
            <a:r>
              <a:rPr lang="en-US" b="1"/>
              <a:t>Thuộc tính scope</a:t>
            </a:r>
          </a:p>
          <a:p>
            <a:pPr>
              <a:buFont typeface="Wingdings" panose="05000000000000000000" pitchFamily="2" charset="2"/>
              <a:buChar char="Ø"/>
            </a:pPr>
            <a:r>
              <a:rPr lang="vi-VN"/>
              <a:t>Trình đọc màn hình sẽ nhận ra đánh dấu có cấu trúc như thế này và cho phép người dùng của họ đọc toàn bộ cột hoặc hàng cùng một lúc.</a:t>
            </a:r>
          </a:p>
          <a:p>
            <a:pPr>
              <a:buFont typeface="Wingdings" panose="05000000000000000000" pitchFamily="2" charset="2"/>
              <a:buChar char="Ø"/>
            </a:pPr>
            <a:r>
              <a:rPr lang="vi-VN" b="1"/>
              <a:t>scope</a:t>
            </a:r>
            <a:r>
              <a:rPr lang="vi-VN"/>
              <a:t> có thêm hai giá trị </a:t>
            </a:r>
            <a:r>
              <a:rPr lang="en-US"/>
              <a:t>khác </a:t>
            </a:r>
            <a:r>
              <a:rPr lang="vi-VN"/>
              <a:t>- </a:t>
            </a:r>
            <a:r>
              <a:rPr lang="vi-VN" b="1"/>
              <a:t>colgroup</a:t>
            </a:r>
            <a:r>
              <a:rPr lang="vi-VN"/>
              <a:t> và </a:t>
            </a:r>
            <a:r>
              <a:rPr lang="vi-VN" b="1"/>
              <a:t>rowgroup</a:t>
            </a:r>
            <a:r>
              <a:rPr lang="vi-VN"/>
              <a:t>. Chúng được sử dụng cho các tiêu đề nằm trên đầu của nhiều cột hoặc hàng.</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133</a:t>
            </a:fld>
            <a:endParaRPr lang="en-US"/>
          </a:p>
        </p:txBody>
      </p:sp>
    </p:spTree>
    <p:extLst>
      <p:ext uri="{BB962C8B-B14F-4D97-AF65-F5344CB8AC3E}">
        <p14:creationId xmlns:p14="http://schemas.microsoft.com/office/powerpoint/2010/main" val="10632347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p:txBody>
          <a:bodyPr>
            <a:normAutofit lnSpcReduction="10000"/>
          </a:bodyPr>
          <a:lstStyle/>
          <a:p>
            <a:r>
              <a:rPr lang="en-US" b="1">
                <a:solidFill>
                  <a:schemeClr val="accent1">
                    <a:lumMod val="75000"/>
                  </a:schemeClr>
                </a:solidFill>
              </a:rPr>
              <a:t>c. Các tính năng nâng cao và khả năng truy cập</a:t>
            </a:r>
          </a:p>
          <a:p>
            <a:r>
              <a:rPr lang="en-US" b="1" u="sng"/>
              <a:t>Khả năng truy cập</a:t>
            </a:r>
          </a:p>
          <a:p>
            <a:r>
              <a:rPr lang="en-US" b="1"/>
              <a:t>Thuộc tính id và headers</a:t>
            </a:r>
          </a:p>
          <a:p>
            <a:pPr>
              <a:buFont typeface="Wingdings" panose="05000000000000000000" pitchFamily="2" charset="2"/>
              <a:buChar char="Ø"/>
            </a:pPr>
            <a:r>
              <a:rPr lang="vi-VN"/>
              <a:t>Một giải pháp thay thế cho việc sử dụng thuộc tính </a:t>
            </a:r>
            <a:r>
              <a:rPr lang="vi-VN" b="1"/>
              <a:t>scope</a:t>
            </a:r>
            <a:r>
              <a:rPr lang="vi-VN"/>
              <a:t> là sử dụng thuộc tính </a:t>
            </a:r>
            <a:r>
              <a:rPr lang="vi-VN" b="1"/>
              <a:t>id</a:t>
            </a:r>
            <a:r>
              <a:rPr lang="vi-VN"/>
              <a:t> và </a:t>
            </a:r>
            <a:r>
              <a:rPr lang="vi-VN" b="1"/>
              <a:t>headers</a:t>
            </a:r>
            <a:r>
              <a:rPr lang="vi-VN"/>
              <a:t> để tạo liên kết giữa tiêu đề và ô.</a:t>
            </a:r>
            <a:endParaRPr lang="en-US"/>
          </a:p>
          <a:p>
            <a:pPr>
              <a:buFont typeface="Wingdings" panose="05000000000000000000" pitchFamily="2" charset="2"/>
              <a:buChar char="Ø"/>
            </a:pPr>
            <a:r>
              <a:rPr lang="vi-VN"/>
              <a:t>Cách sử dụng như sau:</a:t>
            </a:r>
          </a:p>
          <a:p>
            <a:pPr marL="514350" indent="-514350">
              <a:buFont typeface="+mj-lt"/>
              <a:buAutoNum type="arabicPeriod"/>
            </a:pPr>
            <a:r>
              <a:rPr lang="vi-VN"/>
              <a:t>Thêm một </a:t>
            </a:r>
            <a:r>
              <a:rPr lang="vi-VN" b="1"/>
              <a:t>id</a:t>
            </a:r>
            <a:r>
              <a:rPr lang="vi-VN"/>
              <a:t> duy nhất vào mỗi phần tử &lt;</a:t>
            </a:r>
            <a:r>
              <a:rPr lang="vi-VN" b="1"/>
              <a:t>th</a:t>
            </a:r>
            <a:r>
              <a:rPr lang="vi-VN"/>
              <a:t>&gt;.</a:t>
            </a:r>
          </a:p>
          <a:p>
            <a:pPr marL="514350" indent="-514350">
              <a:buFont typeface="+mj-lt"/>
              <a:buAutoNum type="arabicPeriod"/>
            </a:pPr>
            <a:r>
              <a:rPr lang="en-US"/>
              <a:t>T</a:t>
            </a:r>
            <a:r>
              <a:rPr lang="vi-VN"/>
              <a:t>hêm thuộc tính </a:t>
            </a:r>
            <a:r>
              <a:rPr lang="vi-VN" b="1"/>
              <a:t>headers</a:t>
            </a:r>
            <a:r>
              <a:rPr lang="vi-VN"/>
              <a:t> vào mỗi phần tử &lt;</a:t>
            </a:r>
            <a:r>
              <a:rPr lang="vi-VN" b="1"/>
              <a:t>td</a:t>
            </a:r>
            <a:r>
              <a:rPr lang="vi-VN"/>
              <a:t>&gt;. Mỗi thuộc tính </a:t>
            </a:r>
            <a:r>
              <a:rPr lang="vi-VN" b="1"/>
              <a:t>headers</a:t>
            </a:r>
            <a:r>
              <a:rPr lang="vi-VN"/>
              <a:t> phải chứa danh sách </a:t>
            </a:r>
            <a:r>
              <a:rPr lang="vi-VN" b="1"/>
              <a:t>id</a:t>
            </a:r>
            <a:r>
              <a:rPr lang="vi-VN"/>
              <a:t> của tất cả các phần tử &lt;</a:t>
            </a:r>
            <a:r>
              <a:rPr lang="vi-VN" b="1"/>
              <a:t>th</a:t>
            </a:r>
            <a:r>
              <a:rPr lang="vi-VN"/>
              <a:t>&gt; hoạt động như một tiêu đề cho ô đó, được phân tách bằng dấu cách.</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134</a:t>
            </a:fld>
            <a:endParaRPr lang="en-US"/>
          </a:p>
        </p:txBody>
      </p:sp>
    </p:spTree>
    <p:extLst>
      <p:ext uri="{BB962C8B-B14F-4D97-AF65-F5344CB8AC3E}">
        <p14:creationId xmlns:p14="http://schemas.microsoft.com/office/powerpoint/2010/main" val="26335775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600" y="1276131"/>
            <a:ext cx="6873240" cy="4883369"/>
          </a:xfrm>
        </p:spPr>
        <p:txBody>
          <a:bodyPr>
            <a:normAutofit/>
          </a:bodyPr>
          <a:lstStyle/>
          <a:p>
            <a:pPr algn="l"/>
            <a:r>
              <a:rPr lang="en-US" b="1">
                <a:solidFill>
                  <a:schemeClr val="accent1">
                    <a:lumMod val="75000"/>
                  </a:schemeClr>
                </a:solidFill>
              </a:rPr>
              <a:t>c. Các tính năng nâng cao và khả năng truy cập</a:t>
            </a:r>
          </a:p>
          <a:p>
            <a:pPr algn="l"/>
            <a:r>
              <a:rPr lang="en-US" b="1" u="sng"/>
              <a:t>Khả năng truy cập</a:t>
            </a:r>
          </a:p>
          <a:p>
            <a:pPr algn="l"/>
            <a:r>
              <a:rPr lang="en-US" b="1"/>
              <a:t>Thuộc tính id và headers</a:t>
            </a:r>
          </a:p>
          <a:p>
            <a:pPr algn="l">
              <a:buFont typeface="Wingdings" panose="05000000000000000000" pitchFamily="2" charset="2"/>
              <a:buChar char="Ø"/>
            </a:pPr>
            <a:r>
              <a:rPr lang="en-US"/>
              <a:t>Ví dụ cách áp dụng như hình bên.</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135</a:t>
            </a:fld>
            <a:endParaRPr lang="en-US"/>
          </a:p>
        </p:txBody>
      </p:sp>
      <p:pic>
        <p:nvPicPr>
          <p:cNvPr id="5" name="Picture 4">
            <a:extLst>
              <a:ext uri="{FF2B5EF4-FFF2-40B4-BE49-F238E27FC236}">
                <a16:creationId xmlns:a16="http://schemas.microsoft.com/office/drawing/2014/main" id="{8F419EC1-8CE2-4F27-8CBC-6C477AE590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64400" y="1276131"/>
            <a:ext cx="4699000" cy="4999378"/>
          </a:xfrm>
          <a:prstGeom prst="rect">
            <a:avLst/>
          </a:prstGeom>
          <a:noFill/>
          <a:ln>
            <a:noFill/>
          </a:ln>
        </p:spPr>
      </p:pic>
    </p:spTree>
    <p:extLst>
      <p:ext uri="{BB962C8B-B14F-4D97-AF65-F5344CB8AC3E}">
        <p14:creationId xmlns:p14="http://schemas.microsoft.com/office/powerpoint/2010/main" val="39218730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23609-BFD9-4065-B2CB-079B5AD8F582}"/>
              </a:ext>
            </a:extLst>
          </p:cNvPr>
          <p:cNvSpPr>
            <a:spLocks noGrp="1"/>
          </p:cNvSpPr>
          <p:nvPr>
            <p:ph type="title"/>
          </p:nvPr>
        </p:nvSpPr>
        <p:spPr/>
        <p:txBody>
          <a:bodyPr/>
          <a:lstStyle/>
          <a:p>
            <a:r>
              <a:rPr lang="en-US"/>
              <a:t>3.2. Bảng</a:t>
            </a:r>
          </a:p>
        </p:txBody>
      </p:sp>
      <p:sp>
        <p:nvSpPr>
          <p:cNvPr id="3" name="Content Placeholder 2">
            <a:extLst>
              <a:ext uri="{FF2B5EF4-FFF2-40B4-BE49-F238E27FC236}">
                <a16:creationId xmlns:a16="http://schemas.microsoft.com/office/drawing/2014/main" id="{96BACB1D-D5EC-4284-9C38-643979891823}"/>
              </a:ext>
            </a:extLst>
          </p:cNvPr>
          <p:cNvSpPr>
            <a:spLocks noGrp="1"/>
          </p:cNvSpPr>
          <p:nvPr>
            <p:ph idx="1"/>
          </p:nvPr>
        </p:nvSpPr>
        <p:spPr>
          <a:xfrm>
            <a:off x="228599" y="1276131"/>
            <a:ext cx="11722099" cy="4883369"/>
          </a:xfrm>
        </p:spPr>
        <p:txBody>
          <a:bodyPr>
            <a:normAutofit/>
          </a:bodyPr>
          <a:lstStyle/>
          <a:p>
            <a:pPr algn="l"/>
            <a:r>
              <a:rPr lang="en-US" sz="2400" b="1">
                <a:solidFill>
                  <a:schemeClr val="accent1">
                    <a:lumMod val="75000"/>
                  </a:schemeClr>
                </a:solidFill>
              </a:rPr>
              <a:t>c. Các tính năng nâng cao và khả năng truy cập</a:t>
            </a:r>
          </a:p>
          <a:p>
            <a:pPr algn="l"/>
            <a:r>
              <a:rPr lang="en-US" sz="2400" b="1" u="sng"/>
              <a:t>Khả năng truy cập</a:t>
            </a:r>
          </a:p>
          <a:p>
            <a:pPr algn="l"/>
            <a:r>
              <a:rPr lang="en-US" sz="2400" b="1"/>
              <a:t>Thuộc tính id và headers</a:t>
            </a:r>
          </a:p>
          <a:p>
            <a:pPr algn="l"/>
            <a:r>
              <a:rPr lang="en-US" sz="2400" u="sng"/>
              <a:t>Kết quả của một ví dụ khác như sau</a:t>
            </a:r>
            <a:r>
              <a:rPr lang="en-US" sz="2400"/>
              <a:t>:</a:t>
            </a:r>
          </a:p>
        </p:txBody>
      </p:sp>
      <p:sp>
        <p:nvSpPr>
          <p:cNvPr id="4" name="Slide Number Placeholder 3">
            <a:extLst>
              <a:ext uri="{FF2B5EF4-FFF2-40B4-BE49-F238E27FC236}">
                <a16:creationId xmlns:a16="http://schemas.microsoft.com/office/drawing/2014/main" id="{D0E464E3-1B36-4863-A534-26CC55643AA2}"/>
              </a:ext>
            </a:extLst>
          </p:cNvPr>
          <p:cNvSpPr>
            <a:spLocks noGrp="1"/>
          </p:cNvSpPr>
          <p:nvPr>
            <p:ph type="sldNum" sz="quarter" idx="12"/>
          </p:nvPr>
        </p:nvSpPr>
        <p:spPr/>
        <p:txBody>
          <a:bodyPr/>
          <a:lstStyle/>
          <a:p>
            <a:fld id="{5771DB1C-B372-4CFA-B223-ECAC3FCFC319}" type="slidenum">
              <a:rPr lang="en-US" smtClean="0"/>
              <a:t>136</a:t>
            </a:fld>
            <a:endParaRPr lang="en-US"/>
          </a:p>
        </p:txBody>
      </p:sp>
      <p:pic>
        <p:nvPicPr>
          <p:cNvPr id="6" name="Picture 5">
            <a:extLst>
              <a:ext uri="{FF2B5EF4-FFF2-40B4-BE49-F238E27FC236}">
                <a16:creationId xmlns:a16="http://schemas.microsoft.com/office/drawing/2014/main" id="{558FEC8A-1C28-4D8B-A7D4-43D7E7175F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80376" y="3263900"/>
            <a:ext cx="6172200" cy="2895600"/>
          </a:xfrm>
          <a:prstGeom prst="rect">
            <a:avLst/>
          </a:prstGeom>
          <a:noFill/>
          <a:ln>
            <a:noFill/>
          </a:ln>
        </p:spPr>
      </p:pic>
    </p:spTree>
    <p:extLst>
      <p:ext uri="{BB962C8B-B14F-4D97-AF65-F5344CB8AC3E}">
        <p14:creationId xmlns:p14="http://schemas.microsoft.com/office/powerpoint/2010/main" val="33627206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C8BC-709C-4912-BE52-2F926D103BF6}"/>
              </a:ext>
            </a:extLst>
          </p:cNvPr>
          <p:cNvSpPr>
            <a:spLocks noGrp="1"/>
          </p:cNvSpPr>
          <p:nvPr>
            <p:ph type="title"/>
          </p:nvPr>
        </p:nvSpPr>
        <p:spPr/>
        <p:txBody>
          <a:bodyPr>
            <a:normAutofit/>
          </a:bodyPr>
          <a:lstStyle/>
          <a:p>
            <a:r>
              <a:rPr lang="en-US"/>
              <a:t>4. Tổng kết</a:t>
            </a:r>
          </a:p>
        </p:txBody>
      </p:sp>
      <p:graphicFrame>
        <p:nvGraphicFramePr>
          <p:cNvPr id="5" name="Content Placeholder 4">
            <a:extLst>
              <a:ext uri="{FF2B5EF4-FFF2-40B4-BE49-F238E27FC236}">
                <a16:creationId xmlns:a16="http://schemas.microsoft.com/office/drawing/2014/main" id="{9B167DF0-DD93-438B-B9F8-5F5F35F7296F}"/>
              </a:ext>
            </a:extLst>
          </p:cNvPr>
          <p:cNvGraphicFramePr>
            <a:graphicFrameLocks noGrp="1"/>
          </p:cNvGraphicFramePr>
          <p:nvPr>
            <p:ph idx="1"/>
            <p:extLst>
              <p:ext uri="{D42A27DB-BD31-4B8C-83A1-F6EECF244321}">
                <p14:modId xmlns:p14="http://schemas.microsoft.com/office/powerpoint/2010/main" val="3654274048"/>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B05960D-B850-4BAB-BB6B-2BB0861CC34E}"/>
              </a:ext>
            </a:extLst>
          </p:cNvPr>
          <p:cNvSpPr>
            <a:spLocks noGrp="1"/>
          </p:cNvSpPr>
          <p:nvPr>
            <p:ph type="sldNum" sz="quarter" idx="12"/>
          </p:nvPr>
        </p:nvSpPr>
        <p:spPr/>
        <p:txBody>
          <a:bodyPr/>
          <a:lstStyle/>
          <a:p>
            <a:fld id="{5771DB1C-B372-4CFA-B223-ECAC3FCFC319}" type="slidenum">
              <a:rPr lang="en-US" smtClean="0"/>
              <a:t>137</a:t>
            </a:fld>
            <a:endParaRPr lang="en-US"/>
          </a:p>
        </p:txBody>
      </p:sp>
    </p:spTree>
    <p:extLst>
      <p:ext uri="{BB962C8B-B14F-4D97-AF65-F5344CB8AC3E}">
        <p14:creationId xmlns:p14="http://schemas.microsoft.com/office/powerpoint/2010/main" val="20908638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097280" y="1985962"/>
            <a:ext cx="10058400" cy="2339149"/>
          </a:xfrm>
          <a:prstGeom prst="rect">
            <a:avLst/>
          </a:prstGeom>
        </p:spPr>
        <p:txBody>
          <a:bodyPr anchor="ctr"/>
          <a:lstStyle>
            <a:lvl1pPr algn="just"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8000">
                <a:solidFill>
                  <a:schemeClr val="accent1"/>
                </a:solidFill>
              </a:rPr>
              <a:t>Question &amp; Answer</a:t>
            </a:r>
          </a:p>
        </p:txBody>
      </p:sp>
      <p:cxnSp>
        <p:nvCxnSpPr>
          <p:cNvPr id="10" name="Straight Connector 9"/>
          <p:cNvCxnSpPr/>
          <p:nvPr/>
        </p:nvCxnSpPr>
        <p:spPr>
          <a:xfrm>
            <a:off x="1097280" y="4325111"/>
            <a:ext cx="100584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8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en-US" b="1" u="sng"/>
              <a:t>Các phần tử trống</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14</a:t>
            </a:fld>
            <a:endParaRPr lang="en-US"/>
          </a:p>
        </p:txBody>
      </p:sp>
      <p:graphicFrame>
        <p:nvGraphicFramePr>
          <p:cNvPr id="6" name="Diagram 5">
            <a:extLst>
              <a:ext uri="{FF2B5EF4-FFF2-40B4-BE49-F238E27FC236}">
                <a16:creationId xmlns:a16="http://schemas.microsoft.com/office/drawing/2014/main" id="{12E350BF-108C-45D4-A287-754C83C37A2E}"/>
              </a:ext>
            </a:extLst>
          </p:cNvPr>
          <p:cNvGraphicFramePr/>
          <p:nvPr>
            <p:extLst>
              <p:ext uri="{D42A27DB-BD31-4B8C-83A1-F6EECF244321}">
                <p14:modId xmlns:p14="http://schemas.microsoft.com/office/powerpoint/2010/main" val="1691780684"/>
              </p:ext>
            </p:extLst>
          </p:nvPr>
        </p:nvGraphicFramePr>
        <p:xfrm>
          <a:off x="426719" y="2357120"/>
          <a:ext cx="11523980" cy="3952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807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r>
              <a:rPr lang="en-US" b="1" u="sng"/>
              <a:t>Các phần tử trống</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15</a:t>
            </a:fld>
            <a:endParaRPr lang="en-US"/>
          </a:p>
        </p:txBody>
      </p:sp>
      <p:pic>
        <p:nvPicPr>
          <p:cNvPr id="5" name="Picture 4">
            <a:extLst>
              <a:ext uri="{FF2B5EF4-FFF2-40B4-BE49-F238E27FC236}">
                <a16:creationId xmlns:a16="http://schemas.microsoft.com/office/drawing/2014/main" id="{A4B040F5-1315-4778-BB7C-B330C8B657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0849" y="2397014"/>
            <a:ext cx="10990302" cy="879585"/>
          </a:xfrm>
          <a:prstGeom prst="rect">
            <a:avLst/>
          </a:prstGeom>
          <a:noFill/>
          <a:ln>
            <a:noFill/>
          </a:ln>
        </p:spPr>
      </p:pic>
      <p:pic>
        <p:nvPicPr>
          <p:cNvPr id="6" name="Picture 5">
            <a:extLst>
              <a:ext uri="{FF2B5EF4-FFF2-40B4-BE49-F238E27FC236}">
                <a16:creationId xmlns:a16="http://schemas.microsoft.com/office/drawing/2014/main" id="{55DDA814-97D4-4074-902E-B2602F541DE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454499"/>
            <a:ext cx="2790190" cy="2812732"/>
          </a:xfrm>
          <a:prstGeom prst="rect">
            <a:avLst/>
          </a:prstGeom>
          <a:noFill/>
          <a:ln>
            <a:noFill/>
          </a:ln>
        </p:spPr>
      </p:pic>
      <p:sp>
        <p:nvSpPr>
          <p:cNvPr id="7" name="Arrow: Bent 6">
            <a:extLst>
              <a:ext uri="{FF2B5EF4-FFF2-40B4-BE49-F238E27FC236}">
                <a16:creationId xmlns:a16="http://schemas.microsoft.com/office/drawing/2014/main" id="{3B7C9009-FA35-4E8C-9286-28CF11D14EB2}"/>
              </a:ext>
            </a:extLst>
          </p:cNvPr>
          <p:cNvSpPr/>
          <p:nvPr/>
        </p:nvSpPr>
        <p:spPr>
          <a:xfrm flipV="1">
            <a:off x="3586826" y="3758519"/>
            <a:ext cx="1757680" cy="1700749"/>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828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pPr>
              <a:buFont typeface="Wingdings" panose="05000000000000000000" pitchFamily="2" charset="2"/>
              <a:buChar char="Ø"/>
            </a:pPr>
            <a:r>
              <a:rPr lang="en-US"/>
              <a:t>Các phần tử cũng có thể có các thuộc tính.</a:t>
            </a:r>
          </a:p>
          <a:p>
            <a:pPr>
              <a:buFont typeface="Wingdings" panose="05000000000000000000" pitchFamily="2" charset="2"/>
              <a:buChar char="Ø"/>
            </a:pPr>
            <a:r>
              <a:rPr lang="en-US"/>
              <a:t>Các thuộc tính chứa thông tin bổ sung về phần tử sẽ không xuất hiện trong nội dung.</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16</a:t>
            </a:fld>
            <a:endParaRPr lang="en-US"/>
          </a:p>
        </p:txBody>
      </p:sp>
      <p:pic>
        <p:nvPicPr>
          <p:cNvPr id="5" name="Picture 4">
            <a:extLst>
              <a:ext uri="{FF2B5EF4-FFF2-40B4-BE49-F238E27FC236}">
                <a16:creationId xmlns:a16="http://schemas.microsoft.com/office/drawing/2014/main" id="{918299A8-44F2-4429-8ABB-CE480E99E22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615" y="3652568"/>
            <a:ext cx="9994769" cy="1248093"/>
          </a:xfrm>
          <a:prstGeom prst="rect">
            <a:avLst/>
          </a:prstGeom>
          <a:noFill/>
          <a:ln>
            <a:noFill/>
          </a:ln>
        </p:spPr>
      </p:pic>
    </p:spTree>
    <p:extLst>
      <p:ext uri="{BB962C8B-B14F-4D97-AF65-F5344CB8AC3E}">
        <p14:creationId xmlns:p14="http://schemas.microsoft.com/office/powerpoint/2010/main" val="242043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pPr>
              <a:buFont typeface="Wingdings" panose="05000000000000000000" pitchFamily="2" charset="2"/>
              <a:buChar char="Ø"/>
            </a:pPr>
            <a:r>
              <a:rPr lang="vi-VN" u="sng"/>
              <a:t>Một thuộc tính phải có</a:t>
            </a:r>
            <a:r>
              <a:rPr lang="vi-VN"/>
              <a:t>:</a:t>
            </a:r>
          </a:p>
          <a:p>
            <a:pPr lvl="1">
              <a:buFont typeface="Wingdings" panose="05000000000000000000" pitchFamily="2" charset="2"/>
              <a:buChar char="§"/>
            </a:pPr>
            <a:r>
              <a:rPr lang="vi-VN"/>
              <a:t>Khoảng trắng giữa nó và tên phần tử. (</a:t>
            </a:r>
            <a:r>
              <a:rPr lang="vi-VN" i="1"/>
              <a:t>Đối với một phần tử có nhiều thuộc tính, các thuộc tính cũng phải được phân tách bằng dấu cách</a:t>
            </a:r>
            <a:r>
              <a:rPr lang="vi-VN"/>
              <a:t>.)</a:t>
            </a:r>
          </a:p>
          <a:p>
            <a:pPr lvl="1">
              <a:buFont typeface="Wingdings" panose="05000000000000000000" pitchFamily="2" charset="2"/>
              <a:buChar char="§"/>
            </a:pPr>
            <a:r>
              <a:rPr lang="vi-VN"/>
              <a:t>Tên thuộc tính, theo sau là một dấu bằng.</a:t>
            </a:r>
          </a:p>
          <a:p>
            <a:pPr lvl="1">
              <a:buFont typeface="Wingdings" panose="05000000000000000000" pitchFamily="2" charset="2"/>
              <a:buChar char="§"/>
            </a:pPr>
            <a:r>
              <a:rPr lang="vi-VN"/>
              <a:t>Một giá trị thuộc tính, được bao bọc bằng dấu ngoặc kép mở và đóng.</a:t>
            </a:r>
          </a:p>
          <a:p>
            <a:pPr marL="0" indent="0">
              <a:buNone/>
            </a:pPr>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17</a:t>
            </a:fld>
            <a:endParaRPr lang="en-US"/>
          </a:p>
        </p:txBody>
      </p:sp>
      <p:pic>
        <p:nvPicPr>
          <p:cNvPr id="5" name="Picture 4">
            <a:extLst>
              <a:ext uri="{FF2B5EF4-FFF2-40B4-BE49-F238E27FC236}">
                <a16:creationId xmlns:a16="http://schemas.microsoft.com/office/drawing/2014/main" id="{3C29AEAD-01E9-4DBF-BA75-ACA82B215F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7644" y="4025264"/>
            <a:ext cx="10524011" cy="861696"/>
          </a:xfrm>
          <a:prstGeom prst="rect">
            <a:avLst/>
          </a:prstGeom>
          <a:noFill/>
          <a:ln>
            <a:noFill/>
          </a:ln>
        </p:spPr>
      </p:pic>
      <p:pic>
        <p:nvPicPr>
          <p:cNvPr id="6" name="Picture 5">
            <a:extLst>
              <a:ext uri="{FF2B5EF4-FFF2-40B4-BE49-F238E27FC236}">
                <a16:creationId xmlns:a16="http://schemas.microsoft.com/office/drawing/2014/main" id="{3363594C-7862-4C08-8D67-A541D19D0D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85769" y="5101860"/>
            <a:ext cx="5496380" cy="1057640"/>
          </a:xfrm>
          <a:prstGeom prst="rect">
            <a:avLst/>
          </a:prstGeom>
          <a:noFill/>
          <a:ln>
            <a:noFill/>
          </a:ln>
        </p:spPr>
      </p:pic>
      <p:sp>
        <p:nvSpPr>
          <p:cNvPr id="7" name="Arrow: Bent 6">
            <a:extLst>
              <a:ext uri="{FF2B5EF4-FFF2-40B4-BE49-F238E27FC236}">
                <a16:creationId xmlns:a16="http://schemas.microsoft.com/office/drawing/2014/main" id="{BA3E7AC5-76B7-4A7A-9D51-1D6D4B9578A4}"/>
              </a:ext>
            </a:extLst>
          </p:cNvPr>
          <p:cNvSpPr/>
          <p:nvPr/>
        </p:nvSpPr>
        <p:spPr>
          <a:xfrm flipV="1">
            <a:off x="3064838" y="4886960"/>
            <a:ext cx="1093046" cy="105764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75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r>
              <a:rPr lang="vi-VN" b="1" u="sng"/>
              <a:t>Thuộc tính Boolean</a:t>
            </a:r>
          </a:p>
          <a:p>
            <a:pPr>
              <a:buFont typeface="Wingdings" panose="05000000000000000000" pitchFamily="2" charset="2"/>
              <a:buChar char="Ø"/>
            </a:pPr>
            <a:r>
              <a:rPr lang="en-US"/>
              <a:t>C</a:t>
            </a:r>
            <a:r>
              <a:rPr lang="vi-VN"/>
              <a:t>ác thuộc tính được viết mà không có giá trị.</a:t>
            </a:r>
            <a:r>
              <a:rPr lang="en-US"/>
              <a:t> </a:t>
            </a:r>
            <a:r>
              <a:rPr lang="vi-VN"/>
              <a:t>Các thuộc tính Boolean chỉ có thể có một giá trị, thường giống với tên thuộc tính.</a:t>
            </a:r>
          </a:p>
          <a:p>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18</a:t>
            </a:fld>
            <a:endParaRPr lang="en-US"/>
          </a:p>
        </p:txBody>
      </p:sp>
      <p:pic>
        <p:nvPicPr>
          <p:cNvPr id="5" name="Picture 4">
            <a:extLst>
              <a:ext uri="{FF2B5EF4-FFF2-40B4-BE49-F238E27FC236}">
                <a16:creationId xmlns:a16="http://schemas.microsoft.com/office/drawing/2014/main" id="{DB6DC458-BB3C-4749-82DD-EA2F1C38E5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522" y="3299743"/>
            <a:ext cx="11536255" cy="2081668"/>
          </a:xfrm>
          <a:prstGeom prst="rect">
            <a:avLst/>
          </a:prstGeom>
          <a:noFill/>
          <a:ln>
            <a:noFill/>
          </a:ln>
        </p:spPr>
      </p:pic>
      <p:pic>
        <p:nvPicPr>
          <p:cNvPr id="6" name="Picture 5">
            <a:extLst>
              <a:ext uri="{FF2B5EF4-FFF2-40B4-BE49-F238E27FC236}">
                <a16:creationId xmlns:a16="http://schemas.microsoft.com/office/drawing/2014/main" id="{9E39BA47-7696-4782-ADA0-F2E1A5AC6B1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52070" y="5679119"/>
            <a:ext cx="5363171" cy="552872"/>
          </a:xfrm>
          <a:prstGeom prst="rect">
            <a:avLst/>
          </a:prstGeom>
          <a:noFill/>
          <a:ln>
            <a:noFill/>
          </a:ln>
        </p:spPr>
      </p:pic>
      <p:sp>
        <p:nvSpPr>
          <p:cNvPr id="7" name="Arrow: Bent 6">
            <a:extLst>
              <a:ext uri="{FF2B5EF4-FFF2-40B4-BE49-F238E27FC236}">
                <a16:creationId xmlns:a16="http://schemas.microsoft.com/office/drawing/2014/main" id="{54F72242-9943-4C84-A0C1-062854D1DE91}"/>
              </a:ext>
            </a:extLst>
          </p:cNvPr>
          <p:cNvSpPr/>
          <p:nvPr/>
        </p:nvSpPr>
        <p:spPr>
          <a:xfrm flipV="1">
            <a:off x="2920399" y="5442536"/>
            <a:ext cx="659624" cy="638259"/>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09020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r>
              <a:rPr lang="en-US" b="1" u="sng"/>
              <a:t>Bỏ qua dấu ngoặc kép xung quanh các giá trị thuộc tính</a:t>
            </a:r>
          </a:p>
          <a:p>
            <a:pPr>
              <a:buFont typeface="Wingdings" panose="05000000000000000000" pitchFamily="2" charset="2"/>
              <a:buChar char="Ø"/>
            </a:pPr>
            <a:r>
              <a:rPr lang="vi-VN"/>
              <a:t>Điều này được cho phép trong một số trường hợp nhất định, nhưng nó cũng có thể phá vỡ đánh dấu của bạn trong các trường hợp khác.</a:t>
            </a:r>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19</a:t>
            </a:fld>
            <a:endParaRPr lang="en-US"/>
          </a:p>
        </p:txBody>
      </p:sp>
      <p:pic>
        <p:nvPicPr>
          <p:cNvPr id="5" name="Picture 4">
            <a:extLst>
              <a:ext uri="{FF2B5EF4-FFF2-40B4-BE49-F238E27FC236}">
                <a16:creationId xmlns:a16="http://schemas.microsoft.com/office/drawing/2014/main" id="{574DA3C8-8312-4881-A8F9-0169F06D26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429000"/>
            <a:ext cx="5762364" cy="821690"/>
          </a:xfrm>
          <a:prstGeom prst="rect">
            <a:avLst/>
          </a:prstGeom>
          <a:noFill/>
          <a:ln>
            <a:noFill/>
          </a:ln>
        </p:spPr>
      </p:pic>
      <p:pic>
        <p:nvPicPr>
          <p:cNvPr id="6" name="Picture 5">
            <a:extLst>
              <a:ext uri="{FF2B5EF4-FFF2-40B4-BE49-F238E27FC236}">
                <a16:creationId xmlns:a16="http://schemas.microsoft.com/office/drawing/2014/main" id="{128B9758-13C5-4F28-9ABB-ED03F190A9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600" y="4998548"/>
            <a:ext cx="10266914" cy="1011311"/>
          </a:xfrm>
          <a:prstGeom prst="rect">
            <a:avLst/>
          </a:prstGeom>
          <a:noFill/>
          <a:ln>
            <a:noFill/>
          </a:ln>
        </p:spPr>
      </p:pic>
      <p:pic>
        <p:nvPicPr>
          <p:cNvPr id="7" name="Picture 6">
            <a:extLst>
              <a:ext uri="{FF2B5EF4-FFF2-40B4-BE49-F238E27FC236}">
                <a16:creationId xmlns:a16="http://schemas.microsoft.com/office/drawing/2014/main" id="{1C075B29-1B60-433B-A04E-B31D85DF61B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87996" y="3729284"/>
            <a:ext cx="3575404" cy="1264138"/>
          </a:xfrm>
          <a:prstGeom prst="rect">
            <a:avLst/>
          </a:prstGeom>
          <a:noFill/>
          <a:ln>
            <a:noFill/>
          </a:ln>
        </p:spPr>
      </p:pic>
      <p:sp>
        <p:nvSpPr>
          <p:cNvPr id="8" name="Arrow: Bent 7">
            <a:extLst>
              <a:ext uri="{FF2B5EF4-FFF2-40B4-BE49-F238E27FC236}">
                <a16:creationId xmlns:a16="http://schemas.microsoft.com/office/drawing/2014/main" id="{271B1A91-943F-4047-BC02-583C497C0963}"/>
              </a:ext>
            </a:extLst>
          </p:cNvPr>
          <p:cNvSpPr/>
          <p:nvPr/>
        </p:nvSpPr>
        <p:spPr>
          <a:xfrm rot="16200000" flipV="1">
            <a:off x="10693294" y="5004105"/>
            <a:ext cx="659624" cy="638259"/>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4300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t>CHƯƠNG 2: Ngôn ngữ HTML</a:t>
            </a:r>
          </a:p>
        </p:txBody>
      </p:sp>
      <p:sp>
        <p:nvSpPr>
          <p:cNvPr id="3" name="Subtitle 2"/>
          <p:cNvSpPr>
            <a:spLocks noGrp="1"/>
          </p:cNvSpPr>
          <p:nvPr>
            <p:ph type="subTitle" idx="1"/>
          </p:nvPr>
        </p:nvSpPr>
        <p:spPr/>
        <p:txBody>
          <a:bodyPr/>
          <a:lstStyle/>
          <a:p>
            <a:r>
              <a:rPr lang="en-US" cap="none" dirty="0" err="1"/>
              <a:t>Biên</a:t>
            </a:r>
            <a:r>
              <a:rPr lang="en-US" cap="none" dirty="0"/>
              <a:t> </a:t>
            </a:r>
            <a:r>
              <a:rPr lang="en-US" cap="none" dirty="0" err="1"/>
              <a:t>soạn</a:t>
            </a:r>
            <a:r>
              <a:rPr lang="en-US" cap="none" dirty="0"/>
              <a:t>: </a:t>
            </a:r>
            <a:r>
              <a:rPr lang="en-US" cap="none" dirty="0" err="1"/>
              <a:t>ThS</a:t>
            </a:r>
            <a:r>
              <a:rPr lang="en-US" cap="none" dirty="0"/>
              <a:t>. </a:t>
            </a:r>
            <a:r>
              <a:rPr lang="en-US" cap="none" dirty="0" err="1"/>
              <a:t>Nguyễn</a:t>
            </a:r>
            <a:r>
              <a:rPr lang="en-US" cap="none" dirty="0"/>
              <a:t> </a:t>
            </a:r>
            <a:r>
              <a:rPr lang="en-US" cap="none" dirty="0" err="1"/>
              <a:t>Thị</a:t>
            </a:r>
            <a:r>
              <a:rPr lang="en-US" cap="none" dirty="0"/>
              <a:t> </a:t>
            </a:r>
            <a:r>
              <a:rPr lang="en-US" cap="none"/>
              <a:t>Hoài</a:t>
            </a:r>
          </a:p>
        </p:txBody>
      </p:sp>
    </p:spTree>
    <p:extLst>
      <p:ext uri="{BB962C8B-B14F-4D97-AF65-F5344CB8AC3E}">
        <p14:creationId xmlns:p14="http://schemas.microsoft.com/office/powerpoint/2010/main" val="299011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r>
              <a:rPr lang="vi-VN" b="1" u="sng"/>
              <a:t>Dấu ngoặc kép hay đơn</a:t>
            </a:r>
            <a:endParaRPr lang="en-US" b="1" u="sng"/>
          </a:p>
          <a:p>
            <a:pPr>
              <a:buFont typeface="Wingdings" panose="05000000000000000000" pitchFamily="2" charset="2"/>
              <a:buChar char="Ø"/>
            </a:pPr>
            <a:r>
              <a:rPr lang="en-US"/>
              <a:t>Bạn có thể thoải mái chọn cái nào bạn thích.</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20</a:t>
            </a:fld>
            <a:endParaRPr lang="en-US"/>
          </a:p>
        </p:txBody>
      </p:sp>
      <p:pic>
        <p:nvPicPr>
          <p:cNvPr id="5" name="Picture 4">
            <a:extLst>
              <a:ext uri="{FF2B5EF4-FFF2-40B4-BE49-F238E27FC236}">
                <a16:creationId xmlns:a16="http://schemas.microsoft.com/office/drawing/2014/main" id="{7D8A8259-DB60-492D-BC7F-44D259E696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25336" y="3113404"/>
            <a:ext cx="8741327" cy="1804036"/>
          </a:xfrm>
          <a:prstGeom prst="rect">
            <a:avLst/>
          </a:prstGeom>
          <a:noFill/>
          <a:ln>
            <a:noFill/>
          </a:ln>
        </p:spPr>
      </p:pic>
    </p:spTree>
    <p:extLst>
      <p:ext uri="{BB962C8B-B14F-4D97-AF65-F5344CB8AC3E}">
        <p14:creationId xmlns:p14="http://schemas.microsoft.com/office/powerpoint/2010/main" val="243689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b. Thuộc tính</a:t>
            </a:r>
          </a:p>
          <a:p>
            <a:r>
              <a:rPr lang="vi-VN" b="1" u="sng"/>
              <a:t>Dấu ngoặc kép hay đơn</a:t>
            </a:r>
            <a:endParaRPr lang="en-US" b="1" u="sng"/>
          </a:p>
          <a:p>
            <a:pPr>
              <a:buFont typeface="Wingdings" panose="05000000000000000000" pitchFamily="2" charset="2"/>
              <a:buChar char="Ø"/>
            </a:pPr>
            <a:r>
              <a:rPr lang="en-US"/>
              <a:t>Sử dụng các </a:t>
            </a:r>
            <a:r>
              <a:rPr lang="en-US" b="1" i="1"/>
              <a:t>thực thể HTML </a:t>
            </a:r>
            <a:r>
              <a:rPr lang="en-US"/>
              <a:t>để sử dụng các dấu ngoặc lồng nhau cùng loại.</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21</a:t>
            </a:fld>
            <a:endParaRPr lang="en-US"/>
          </a:p>
        </p:txBody>
      </p:sp>
      <p:pic>
        <p:nvPicPr>
          <p:cNvPr id="6" name="Picture 5">
            <a:extLst>
              <a:ext uri="{FF2B5EF4-FFF2-40B4-BE49-F238E27FC236}">
                <a16:creationId xmlns:a16="http://schemas.microsoft.com/office/drawing/2014/main" id="{F7CDEF65-7370-4654-BDCB-4425D10164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0157" y="2924128"/>
            <a:ext cx="10571686" cy="986011"/>
          </a:xfrm>
          <a:prstGeom prst="rect">
            <a:avLst/>
          </a:prstGeom>
          <a:noFill/>
          <a:ln>
            <a:noFill/>
          </a:ln>
        </p:spPr>
      </p:pic>
      <p:pic>
        <p:nvPicPr>
          <p:cNvPr id="7" name="Picture 6">
            <a:extLst>
              <a:ext uri="{FF2B5EF4-FFF2-40B4-BE49-F238E27FC236}">
                <a16:creationId xmlns:a16="http://schemas.microsoft.com/office/drawing/2014/main" id="{BC3FD4E5-A085-4B58-A5F9-DBF00C8710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0157" y="4017870"/>
            <a:ext cx="10571690" cy="994689"/>
          </a:xfrm>
          <a:prstGeom prst="rect">
            <a:avLst/>
          </a:prstGeom>
          <a:noFill/>
          <a:ln>
            <a:noFill/>
          </a:ln>
        </p:spPr>
      </p:pic>
      <p:pic>
        <p:nvPicPr>
          <p:cNvPr id="8" name="Picture 7">
            <a:extLst>
              <a:ext uri="{FF2B5EF4-FFF2-40B4-BE49-F238E27FC236}">
                <a16:creationId xmlns:a16="http://schemas.microsoft.com/office/drawing/2014/main" id="{5AA9BCEE-72BC-4E0A-85D2-9D6F4720D4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08692" y="5120290"/>
            <a:ext cx="10561916" cy="948045"/>
          </a:xfrm>
          <a:prstGeom prst="rect">
            <a:avLst/>
          </a:prstGeom>
          <a:noFill/>
          <a:ln>
            <a:noFill/>
          </a:ln>
        </p:spPr>
      </p:pic>
      <p:sp>
        <p:nvSpPr>
          <p:cNvPr id="9" name="Arrow: Curved Right 8">
            <a:extLst>
              <a:ext uri="{FF2B5EF4-FFF2-40B4-BE49-F238E27FC236}">
                <a16:creationId xmlns:a16="http://schemas.microsoft.com/office/drawing/2014/main" id="{1D239F72-7448-4ADC-8135-AA6B93426E3F}"/>
              </a:ext>
            </a:extLst>
          </p:cNvPr>
          <p:cNvSpPr/>
          <p:nvPr/>
        </p:nvSpPr>
        <p:spPr>
          <a:xfrm>
            <a:off x="134028" y="4470401"/>
            <a:ext cx="674664" cy="1300480"/>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4920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a:xfrm>
            <a:off x="228600" y="1276131"/>
            <a:ext cx="7127240" cy="4883369"/>
          </a:xfrm>
        </p:spPr>
        <p:txBody>
          <a:bodyPr>
            <a:normAutofit fontScale="92500" lnSpcReduction="10000"/>
          </a:bodyPr>
          <a:lstStyle/>
          <a:p>
            <a:r>
              <a:rPr lang="en-US" b="1">
                <a:solidFill>
                  <a:schemeClr val="accent1">
                    <a:lumMod val="75000"/>
                  </a:schemeClr>
                </a:solidFill>
              </a:rPr>
              <a:t>c. HTML document</a:t>
            </a:r>
          </a:p>
          <a:p>
            <a:pPr>
              <a:buFont typeface="Wingdings" panose="05000000000000000000" pitchFamily="2" charset="2"/>
              <a:buChar char="Ø"/>
            </a:pPr>
            <a:r>
              <a:rPr lang="en-US"/>
              <a:t>Cách các phần tử riêng lẻ kết hợp để tạo thành toàn bộ trang HTML.</a:t>
            </a:r>
          </a:p>
          <a:p>
            <a:pPr lvl="1">
              <a:buFont typeface="Wingdings" panose="05000000000000000000" pitchFamily="2" charset="2"/>
              <a:buChar char="§"/>
            </a:pPr>
            <a:r>
              <a:rPr lang="vi-VN" b="1"/>
              <a:t>&lt;!DOCTYPE html&gt;: </a:t>
            </a:r>
            <a:r>
              <a:rPr lang="vi-VN"/>
              <a:t>là chuỗi ký tự ngắn nhất được tính là loại tài liệu hợp lệ.</a:t>
            </a:r>
          </a:p>
          <a:p>
            <a:pPr lvl="1">
              <a:buFont typeface="Wingdings" panose="05000000000000000000" pitchFamily="2" charset="2"/>
              <a:buChar char="§"/>
            </a:pPr>
            <a:r>
              <a:rPr lang="vi-VN" b="1"/>
              <a:t>&lt;html&gt;&lt;/html&gt;: </a:t>
            </a:r>
            <a:r>
              <a:rPr lang="vi-VN"/>
              <a:t>Phần tử này bao bọc tất cả nội dung trên trang.</a:t>
            </a:r>
          </a:p>
          <a:p>
            <a:pPr lvl="1">
              <a:buFont typeface="Wingdings" panose="05000000000000000000" pitchFamily="2" charset="2"/>
              <a:buChar char="§"/>
            </a:pPr>
            <a:r>
              <a:rPr lang="vi-VN" b="1"/>
              <a:t>&lt;head&gt;&lt;/head&gt;: </a:t>
            </a:r>
            <a:r>
              <a:rPr lang="vi-VN"/>
              <a:t>Phần tử này hoạt động như một vùng chứa cho mọi thứ bạn muốn đưa vào trang HTML</a:t>
            </a:r>
            <a:r>
              <a:rPr lang="en-US"/>
              <a:t>.</a:t>
            </a:r>
          </a:p>
          <a:p>
            <a:pPr lvl="1">
              <a:buFont typeface="Wingdings" panose="05000000000000000000" pitchFamily="2" charset="2"/>
              <a:buChar char="§"/>
            </a:pPr>
            <a:r>
              <a:rPr lang="vi-VN" b="1"/>
              <a:t>&lt;meta charset="utf-8"&gt;: </a:t>
            </a:r>
            <a:r>
              <a:rPr lang="vi-VN"/>
              <a:t>Phần tử này chỉ định bộ ký tự cho tài liệu của bạn thành UTF-8</a:t>
            </a:r>
            <a:r>
              <a:rPr lang="en-US"/>
              <a:t>.</a:t>
            </a:r>
          </a:p>
          <a:p>
            <a:pPr lvl="1">
              <a:buFont typeface="Wingdings" panose="05000000000000000000" pitchFamily="2" charset="2"/>
              <a:buChar char="§"/>
            </a:pPr>
            <a:r>
              <a:rPr lang="vi-VN" b="1"/>
              <a:t>&lt;title&gt;&lt;/title&gt;: </a:t>
            </a:r>
            <a:r>
              <a:rPr lang="vi-VN"/>
              <a:t>Phần tử đặt tiêu đề của trang</a:t>
            </a:r>
            <a:r>
              <a:rPr lang="en-US"/>
              <a:t>.</a:t>
            </a:r>
            <a:endParaRPr lang="vi-VN"/>
          </a:p>
          <a:p>
            <a:pPr lvl="1">
              <a:buFont typeface="Wingdings" panose="05000000000000000000" pitchFamily="2" charset="2"/>
              <a:buChar char="§"/>
            </a:pPr>
            <a:r>
              <a:rPr lang="vi-VN" b="1"/>
              <a:t>&lt;body&gt;&lt;/body&gt;: </a:t>
            </a:r>
            <a:r>
              <a:rPr lang="en-US"/>
              <a:t>Phần tử</a:t>
            </a:r>
            <a:r>
              <a:rPr lang="vi-VN"/>
              <a:t> chứa tất cả nội dung hiển thị trên trang</a:t>
            </a:r>
            <a:r>
              <a:rPr lang="en-US"/>
              <a:t>.</a:t>
            </a:r>
            <a:endParaRPr lang="vi-VN"/>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22</a:t>
            </a:fld>
            <a:endParaRPr lang="en-US"/>
          </a:p>
        </p:txBody>
      </p:sp>
      <p:pic>
        <p:nvPicPr>
          <p:cNvPr id="5" name="Picture 4">
            <a:extLst>
              <a:ext uri="{FF2B5EF4-FFF2-40B4-BE49-F238E27FC236}">
                <a16:creationId xmlns:a16="http://schemas.microsoft.com/office/drawing/2014/main" id="{AFAC2A10-CED0-4298-AC4E-780A4E9FE8B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66470" y="1679837"/>
            <a:ext cx="4284229" cy="3498325"/>
          </a:xfrm>
          <a:prstGeom prst="rect">
            <a:avLst/>
          </a:prstGeom>
          <a:noFill/>
          <a:ln>
            <a:noFill/>
          </a:ln>
        </p:spPr>
      </p:pic>
    </p:spTree>
    <p:extLst>
      <p:ext uri="{BB962C8B-B14F-4D97-AF65-F5344CB8AC3E}">
        <p14:creationId xmlns:p14="http://schemas.microsoft.com/office/powerpoint/2010/main" val="1329421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a:xfrm>
            <a:off x="6411685" y="634946"/>
            <a:ext cx="5127171" cy="1450757"/>
          </a:xfrm>
        </p:spPr>
        <p:txBody>
          <a:bodyPr>
            <a:normAutofit/>
          </a:bodyPr>
          <a:lstStyle/>
          <a:p>
            <a:r>
              <a:rPr lang="en-US" sz="5100"/>
              <a:t>2.1. Giới thiệu tổng quan HTML</a:t>
            </a:r>
          </a:p>
        </p:txBody>
      </p:sp>
      <p:pic>
        <p:nvPicPr>
          <p:cNvPr id="5" name="Picture 4" descr="Text&#10;&#10;Description automatically generated with medium confidence">
            <a:extLst>
              <a:ext uri="{FF2B5EF4-FFF2-40B4-BE49-F238E27FC236}">
                <a16:creationId xmlns:a16="http://schemas.microsoft.com/office/drawing/2014/main" id="{7454069B-02DA-4FC8-A284-DAA0FD4FD87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655370"/>
            <a:ext cx="5451627" cy="3227218"/>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a:xfrm>
            <a:off x="6411684" y="2198914"/>
            <a:ext cx="5127172" cy="3670180"/>
          </a:xfrm>
        </p:spPr>
        <p:txBody>
          <a:bodyPr>
            <a:normAutofit/>
          </a:bodyPr>
          <a:lstStyle/>
          <a:p>
            <a:r>
              <a:rPr lang="en-US" sz="2400" b="1"/>
              <a:t>c. HTML document</a:t>
            </a:r>
          </a:p>
          <a:p>
            <a:r>
              <a:rPr lang="en-US" sz="2400" b="1" u="sng"/>
              <a:t>Khoảng trắng trong HTML</a:t>
            </a:r>
          </a:p>
          <a:p>
            <a:pPr>
              <a:buFont typeface="Wingdings" panose="05000000000000000000" pitchFamily="2" charset="2"/>
              <a:buChar char="Ø"/>
            </a:pPr>
            <a:r>
              <a:rPr lang="vi-VN" sz="2400"/>
              <a:t>Bất kể bạn sử dụng bao nhiêu khoảng trắng bên trong nội dung phần tử HTML (</a:t>
            </a:r>
            <a:r>
              <a:rPr lang="vi-VN" sz="2400" i="1"/>
              <a:t>có thể bao gồm một hoặc nhiều ký tự khoảng trắng, nhưng cũng có thể ngắt dòng</a:t>
            </a:r>
            <a:r>
              <a:rPr lang="vi-VN" sz="2400"/>
              <a:t>), trình phân tích cú pháp HTML sẽ giảm từng chuỗi khoảng trắng thành một khoảng trắng khi hiển thị mã</a:t>
            </a:r>
            <a:r>
              <a:rPr lang="en-US" sz="2400"/>
              <a:t>.</a:t>
            </a: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23</a:t>
            </a:fld>
            <a:endParaRPr lang="en-US"/>
          </a:p>
        </p:txBody>
      </p:sp>
    </p:spTree>
    <p:extLst>
      <p:ext uri="{BB962C8B-B14F-4D97-AF65-F5344CB8AC3E}">
        <p14:creationId xmlns:p14="http://schemas.microsoft.com/office/powerpoint/2010/main" val="3600309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d. Ký tự đặc biệt</a:t>
            </a:r>
          </a:p>
          <a:p>
            <a:r>
              <a:rPr lang="en-US" b="1" u="sng"/>
              <a:t>Tham chiếu thực thể</a:t>
            </a:r>
          </a:p>
          <a:p>
            <a:pPr>
              <a:buFont typeface="Wingdings" panose="05000000000000000000" pitchFamily="2" charset="2"/>
              <a:buChar char="Ø"/>
            </a:pPr>
            <a:r>
              <a:rPr lang="en-US"/>
              <a:t>Bao gồm các ký tự đặc biệt trong HTML: &lt;, &gt;, ", ‘, &amp;.</a:t>
            </a:r>
          </a:p>
          <a:p>
            <a:pPr>
              <a:buFont typeface="Wingdings" panose="05000000000000000000" pitchFamily="2" charset="2"/>
              <a:buChar char="Ø"/>
            </a:pPr>
            <a:r>
              <a:rPr lang="en-US"/>
              <a:t>Chúng là một phần của chính cú pháp HTML.</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24</a:t>
            </a:fld>
            <a:endParaRPr lang="en-US"/>
          </a:p>
        </p:txBody>
      </p:sp>
      <p:pic>
        <p:nvPicPr>
          <p:cNvPr id="5" name="Picture 4">
            <a:extLst>
              <a:ext uri="{FF2B5EF4-FFF2-40B4-BE49-F238E27FC236}">
                <a16:creationId xmlns:a16="http://schemas.microsoft.com/office/drawing/2014/main" id="{567B8707-040B-43A2-9A50-E7E8C957E7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1" y="3458915"/>
            <a:ext cx="7104380" cy="1293155"/>
          </a:xfrm>
          <a:prstGeom prst="rect">
            <a:avLst/>
          </a:prstGeom>
          <a:noFill/>
          <a:ln>
            <a:noFill/>
          </a:ln>
        </p:spPr>
      </p:pic>
      <p:pic>
        <p:nvPicPr>
          <p:cNvPr id="6" name="Picture 5">
            <a:extLst>
              <a:ext uri="{FF2B5EF4-FFF2-40B4-BE49-F238E27FC236}">
                <a16:creationId xmlns:a16="http://schemas.microsoft.com/office/drawing/2014/main" id="{BD6B3623-F123-409E-9D30-76C6171551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24901" y="4721593"/>
            <a:ext cx="5738499" cy="1588050"/>
          </a:xfrm>
          <a:prstGeom prst="rect">
            <a:avLst/>
          </a:prstGeom>
          <a:noFill/>
          <a:ln>
            <a:noFill/>
          </a:ln>
        </p:spPr>
      </p:pic>
      <p:sp>
        <p:nvSpPr>
          <p:cNvPr id="7" name="Arrow: Bent 6">
            <a:extLst>
              <a:ext uri="{FF2B5EF4-FFF2-40B4-BE49-F238E27FC236}">
                <a16:creationId xmlns:a16="http://schemas.microsoft.com/office/drawing/2014/main" id="{279D5369-2E9E-4403-984B-5F83A9F0F57B}"/>
              </a:ext>
            </a:extLst>
          </p:cNvPr>
          <p:cNvSpPr/>
          <p:nvPr/>
        </p:nvSpPr>
        <p:spPr>
          <a:xfrm flipV="1">
            <a:off x="4874054" y="4843510"/>
            <a:ext cx="1093046" cy="105764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94746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d. Ký tự đặc biệt</a:t>
            </a:r>
          </a:p>
          <a:p>
            <a:r>
              <a:rPr lang="en-US" b="1" u="sng"/>
              <a:t>Tham chiếu thực thể</a:t>
            </a:r>
          </a:p>
          <a:p>
            <a:endParaRPr lang="en-US"/>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25</a:t>
            </a:fld>
            <a:endParaRPr lang="en-US"/>
          </a:p>
        </p:txBody>
      </p:sp>
      <p:graphicFrame>
        <p:nvGraphicFramePr>
          <p:cNvPr id="5" name="Table 4">
            <a:extLst>
              <a:ext uri="{FF2B5EF4-FFF2-40B4-BE49-F238E27FC236}">
                <a16:creationId xmlns:a16="http://schemas.microsoft.com/office/drawing/2014/main" id="{A07C3D0A-FB18-4295-B7A1-CC09713B340F}"/>
              </a:ext>
            </a:extLst>
          </p:cNvPr>
          <p:cNvGraphicFramePr>
            <a:graphicFrameLocks noGrp="1"/>
          </p:cNvGraphicFramePr>
          <p:nvPr>
            <p:extLst>
              <p:ext uri="{D42A27DB-BD31-4B8C-83A1-F6EECF244321}">
                <p14:modId xmlns:p14="http://schemas.microsoft.com/office/powerpoint/2010/main" val="551734454"/>
              </p:ext>
            </p:extLst>
          </p:nvPr>
        </p:nvGraphicFramePr>
        <p:xfrm>
          <a:off x="2386330" y="2368550"/>
          <a:ext cx="7406640" cy="3821430"/>
        </p:xfrm>
        <a:graphic>
          <a:graphicData uri="http://schemas.openxmlformats.org/drawingml/2006/table">
            <a:tbl>
              <a:tblPr firstRow="1" firstCol="1" bandRow="1">
                <a:tableStyleId>{0E3FDE45-AF77-4B5C-9715-49D594BDF05E}</a:tableStyleId>
              </a:tblPr>
              <a:tblGrid>
                <a:gridCol w="3703320">
                  <a:extLst>
                    <a:ext uri="{9D8B030D-6E8A-4147-A177-3AD203B41FA5}">
                      <a16:colId xmlns:a16="http://schemas.microsoft.com/office/drawing/2014/main" val="911551837"/>
                    </a:ext>
                  </a:extLst>
                </a:gridCol>
                <a:gridCol w="3703320">
                  <a:extLst>
                    <a:ext uri="{9D8B030D-6E8A-4147-A177-3AD203B41FA5}">
                      <a16:colId xmlns:a16="http://schemas.microsoft.com/office/drawing/2014/main" val="1632917147"/>
                    </a:ext>
                  </a:extLst>
                </a:gridCol>
              </a:tblGrid>
              <a:tr h="0">
                <a:tc>
                  <a:txBody>
                    <a:bodyPr/>
                    <a:lstStyle/>
                    <a:p>
                      <a:pPr marL="0" marR="0" algn="ctr">
                        <a:lnSpc>
                          <a:spcPct val="150000"/>
                        </a:lnSpc>
                        <a:spcBef>
                          <a:spcPts val="600"/>
                        </a:spcBef>
                        <a:spcAft>
                          <a:spcPts val="600"/>
                        </a:spcAft>
                      </a:pPr>
                      <a:r>
                        <a:rPr lang="en-US" sz="2000" spc="-5">
                          <a:effectLst/>
                        </a:rPr>
                        <a:t>Literal character</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Character reference equivalent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2710315985"/>
                  </a:ext>
                </a:extLst>
              </a:tr>
              <a:tr h="0">
                <a:tc>
                  <a:txBody>
                    <a:bodyPr/>
                    <a:lstStyle/>
                    <a:p>
                      <a:pPr marL="0" marR="0" algn="ctr">
                        <a:lnSpc>
                          <a:spcPct val="150000"/>
                        </a:lnSpc>
                        <a:spcBef>
                          <a:spcPts val="600"/>
                        </a:spcBef>
                        <a:spcAft>
                          <a:spcPts val="600"/>
                        </a:spcAft>
                      </a:pPr>
                      <a:r>
                        <a:rPr lang="en-US" sz="2000" spc="-5">
                          <a:effectLst/>
                        </a:rPr>
                        <a:t>&lt;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&amp;lt;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20275076"/>
                  </a:ext>
                </a:extLst>
              </a:tr>
              <a:tr h="0">
                <a:tc>
                  <a:txBody>
                    <a:bodyPr/>
                    <a:lstStyle/>
                    <a:p>
                      <a:pPr marL="0" marR="0" algn="ctr">
                        <a:lnSpc>
                          <a:spcPct val="150000"/>
                        </a:lnSpc>
                        <a:spcBef>
                          <a:spcPts val="600"/>
                        </a:spcBef>
                        <a:spcAft>
                          <a:spcPts val="600"/>
                        </a:spcAft>
                      </a:pPr>
                      <a:r>
                        <a:rPr lang="en-US" sz="2000" spc="-5">
                          <a:effectLst/>
                        </a:rPr>
                        <a:t>&gt;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&amp;gt;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4212811620"/>
                  </a:ext>
                </a:extLst>
              </a:tr>
              <a:tr h="0">
                <a:tc>
                  <a:txBody>
                    <a:bodyPr/>
                    <a:lstStyle/>
                    <a:p>
                      <a:pPr marL="0" marR="0" algn="ctr">
                        <a:lnSpc>
                          <a:spcPct val="150000"/>
                        </a:lnSpc>
                        <a:spcBef>
                          <a:spcPts val="600"/>
                        </a:spcBef>
                        <a:spcAft>
                          <a:spcPts val="600"/>
                        </a:spcAft>
                      </a:pPr>
                      <a:r>
                        <a:rPr lang="en-US" sz="2000" spc="-5">
                          <a:effectLst/>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&amp;quot;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2974600836"/>
                  </a:ext>
                </a:extLst>
              </a:tr>
              <a:tr h="0">
                <a:tc>
                  <a:txBody>
                    <a:bodyPr/>
                    <a:lstStyle/>
                    <a:p>
                      <a:pPr marL="0" marR="0" algn="ctr">
                        <a:lnSpc>
                          <a:spcPct val="150000"/>
                        </a:lnSpc>
                        <a:spcBef>
                          <a:spcPts val="600"/>
                        </a:spcBef>
                        <a:spcAft>
                          <a:spcPts val="600"/>
                        </a:spcAft>
                      </a:pPr>
                      <a:r>
                        <a:rPr lang="en-US" sz="2000" spc="-5">
                          <a:effectLst/>
                        </a:rPr>
                        <a: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&amp;apos;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2479671075"/>
                  </a:ext>
                </a:extLst>
              </a:tr>
              <a:tr h="0">
                <a:tc>
                  <a:txBody>
                    <a:bodyPr/>
                    <a:lstStyle/>
                    <a:p>
                      <a:pPr marL="0" marR="0" algn="ctr">
                        <a:lnSpc>
                          <a:spcPct val="150000"/>
                        </a:lnSpc>
                        <a:spcBef>
                          <a:spcPts val="600"/>
                        </a:spcBef>
                        <a:spcAft>
                          <a:spcPts val="600"/>
                        </a:spcAft>
                      </a:pPr>
                      <a:r>
                        <a:rPr lang="en-US" sz="2000" spc="-5">
                          <a:effectLst/>
                        </a:rPr>
                        <a:t>&amp;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tc>
                  <a:txBody>
                    <a:bodyPr/>
                    <a:lstStyle/>
                    <a:p>
                      <a:pPr marL="0" marR="0" algn="ctr">
                        <a:lnSpc>
                          <a:spcPct val="150000"/>
                        </a:lnSpc>
                        <a:spcBef>
                          <a:spcPts val="600"/>
                        </a:spcBef>
                        <a:spcAft>
                          <a:spcPts val="600"/>
                        </a:spcAft>
                      </a:pPr>
                      <a:r>
                        <a:rPr lang="en-US" sz="2000" spc="-5">
                          <a:effectLst/>
                        </a:rPr>
                        <a:t>&amp;amp;</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nchor="ctr"/>
                </a:tc>
                <a:extLst>
                  <a:ext uri="{0D108BD9-81ED-4DB2-BD59-A6C34878D82A}">
                    <a16:rowId xmlns:a16="http://schemas.microsoft.com/office/drawing/2014/main" val="2172467678"/>
                  </a:ext>
                </a:extLst>
              </a:tr>
            </a:tbl>
          </a:graphicData>
        </a:graphic>
      </p:graphicFrame>
    </p:spTree>
    <p:extLst>
      <p:ext uri="{BB962C8B-B14F-4D97-AF65-F5344CB8AC3E}">
        <p14:creationId xmlns:p14="http://schemas.microsoft.com/office/powerpoint/2010/main" val="3021702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b="1">
                <a:solidFill>
                  <a:schemeClr val="accent1">
                    <a:lumMod val="75000"/>
                  </a:schemeClr>
                </a:solidFill>
              </a:rPr>
              <a:t>e. HTML comments</a:t>
            </a:r>
          </a:p>
          <a:p>
            <a:pPr>
              <a:buFont typeface="Wingdings" panose="05000000000000000000" pitchFamily="2" charset="2"/>
              <a:buChar char="Ø"/>
            </a:pPr>
            <a:r>
              <a:rPr lang="en-US"/>
              <a:t>Hãy đặt chú thích trong các dấu đặc biệt &lt;!-- và --&gt;</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26</a:t>
            </a:fld>
            <a:endParaRPr lang="en-US"/>
          </a:p>
        </p:txBody>
      </p:sp>
      <p:pic>
        <p:nvPicPr>
          <p:cNvPr id="5" name="Picture 4">
            <a:extLst>
              <a:ext uri="{FF2B5EF4-FFF2-40B4-BE49-F238E27FC236}">
                <a16:creationId xmlns:a16="http://schemas.microsoft.com/office/drawing/2014/main" id="{BFBD540D-D5D4-4237-9379-4A666AE904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006554"/>
            <a:ext cx="5894792" cy="2121069"/>
          </a:xfrm>
          <a:prstGeom prst="rect">
            <a:avLst/>
          </a:prstGeom>
          <a:noFill/>
          <a:ln>
            <a:noFill/>
          </a:ln>
        </p:spPr>
      </p:pic>
      <p:pic>
        <p:nvPicPr>
          <p:cNvPr id="6" name="Picture 5">
            <a:extLst>
              <a:ext uri="{FF2B5EF4-FFF2-40B4-BE49-F238E27FC236}">
                <a16:creationId xmlns:a16="http://schemas.microsoft.com/office/drawing/2014/main" id="{EC78BF5D-202D-446A-9383-0BE58F8D946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38744" y="3564861"/>
            <a:ext cx="4453256" cy="1004457"/>
          </a:xfrm>
          <a:prstGeom prst="rect">
            <a:avLst/>
          </a:prstGeom>
          <a:noFill/>
          <a:ln>
            <a:noFill/>
          </a:ln>
        </p:spPr>
      </p:pic>
      <p:sp>
        <p:nvSpPr>
          <p:cNvPr id="8" name="Arrow: Right 7">
            <a:extLst>
              <a:ext uri="{FF2B5EF4-FFF2-40B4-BE49-F238E27FC236}">
                <a16:creationId xmlns:a16="http://schemas.microsoft.com/office/drawing/2014/main" id="{B63D051D-B3F7-4EE2-A813-93588B1B74D9}"/>
              </a:ext>
            </a:extLst>
          </p:cNvPr>
          <p:cNvSpPr/>
          <p:nvPr/>
        </p:nvSpPr>
        <p:spPr>
          <a:xfrm>
            <a:off x="6566476" y="3705718"/>
            <a:ext cx="924560" cy="863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36829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normAutofit/>
          </a:bodyPr>
          <a:lstStyle/>
          <a:p>
            <a:r>
              <a:rPr lang="en-US" sz="4000"/>
              <a:t>a.	Thẻ head</a:t>
            </a:r>
          </a:p>
          <a:p>
            <a:r>
              <a:rPr lang="en-US" sz="4000"/>
              <a:t>b.	Thêm tiêu đề</a:t>
            </a:r>
          </a:p>
          <a:p>
            <a:r>
              <a:rPr lang="pt-BR" sz="4000"/>
              <a:t>c.	Metadata: phần tử &lt;meta&gt;</a:t>
            </a:r>
          </a:p>
          <a:p>
            <a:r>
              <a:rPr lang="en-US" sz="4000"/>
              <a:t>d.	Áp dụng CSS và JavaScript vào HTML</a:t>
            </a:r>
          </a:p>
          <a:p>
            <a:r>
              <a:rPr lang="en-US" sz="4000"/>
              <a:t>e.	Đặt ngôn ngữ chính</a:t>
            </a:r>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27</a:t>
            </a:fld>
            <a:endParaRPr lang="en-US"/>
          </a:p>
        </p:txBody>
      </p:sp>
    </p:spTree>
    <p:extLst>
      <p:ext uri="{BB962C8B-B14F-4D97-AF65-F5344CB8AC3E}">
        <p14:creationId xmlns:p14="http://schemas.microsoft.com/office/powerpoint/2010/main" val="1402479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a:xfrm>
            <a:off x="6411685" y="634946"/>
            <a:ext cx="5127171" cy="1450757"/>
          </a:xfrm>
        </p:spPr>
        <p:txBody>
          <a:bodyPr>
            <a:normAutofit/>
          </a:bodyPr>
          <a:lstStyle/>
          <a:p>
            <a:r>
              <a:rPr lang="en-US" sz="4300"/>
              <a:t>2.2. Thẻ head và metadata trong HTML</a:t>
            </a:r>
          </a:p>
        </p:txBody>
      </p:sp>
      <p:pic>
        <p:nvPicPr>
          <p:cNvPr id="5" name="Picture 4" descr="Text&#10;&#10;Description automatically generated">
            <a:extLst>
              <a:ext uri="{FF2B5EF4-FFF2-40B4-BE49-F238E27FC236}">
                <a16:creationId xmlns:a16="http://schemas.microsoft.com/office/drawing/2014/main" id="{720E0AD3-7F59-4AD3-AC41-EB94C514C5A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989936"/>
            <a:ext cx="5451627" cy="2558087"/>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a:xfrm>
            <a:off x="6411684" y="2198914"/>
            <a:ext cx="5127172" cy="3670180"/>
          </a:xfrm>
        </p:spPr>
        <p:txBody>
          <a:bodyPr>
            <a:normAutofit/>
          </a:bodyPr>
          <a:lstStyle/>
          <a:p>
            <a:r>
              <a:rPr lang="en-US" sz="2600" b="1"/>
              <a:t>a. Thẻ head</a:t>
            </a:r>
          </a:p>
          <a:p>
            <a:pPr>
              <a:buFont typeface="Wingdings" panose="05000000000000000000" pitchFamily="2" charset="2"/>
              <a:buChar char="Ø"/>
            </a:pPr>
            <a:r>
              <a:rPr lang="vi-VN" sz="2600"/>
              <a:t>Phần đầu HTML là nội dung của phần tử &lt;head&gt; - không giống như nội dung của phần tử &lt;body&gt; (</a:t>
            </a:r>
            <a:r>
              <a:rPr lang="vi-VN" sz="2600" i="1"/>
              <a:t>được hiển thị trên trang khi được tải trong trình duyệt</a:t>
            </a:r>
            <a:r>
              <a:rPr lang="vi-VN" sz="2600"/>
              <a:t>), nội dung của phần đầu không được hiển thị trên trang.</a:t>
            </a:r>
            <a:endParaRPr lang="en-US" sz="2600"/>
          </a:p>
          <a:p>
            <a:pPr>
              <a:buFont typeface="Wingdings" panose="05000000000000000000" pitchFamily="2" charset="2"/>
              <a:buChar char="Ø"/>
            </a:pPr>
            <a:r>
              <a:rPr lang="en-US" sz="2600"/>
              <a:t>C</a:t>
            </a:r>
            <a:r>
              <a:rPr lang="vi-VN" sz="2600"/>
              <a:t>ông việc của phần tử &lt;head&gt; là chứa siêu dữ liệu về tài liệu.</a:t>
            </a:r>
            <a:endParaRPr lang="en-US" sz="260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28</a:t>
            </a:fld>
            <a:endParaRPr lang="en-US"/>
          </a:p>
        </p:txBody>
      </p:sp>
    </p:spTree>
    <p:extLst>
      <p:ext uri="{BB962C8B-B14F-4D97-AF65-F5344CB8AC3E}">
        <p14:creationId xmlns:p14="http://schemas.microsoft.com/office/powerpoint/2010/main" val="360947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a:xfrm>
            <a:off x="6411685" y="634946"/>
            <a:ext cx="5127171" cy="1450757"/>
          </a:xfrm>
        </p:spPr>
        <p:txBody>
          <a:bodyPr>
            <a:normAutofit/>
          </a:bodyPr>
          <a:lstStyle/>
          <a:p>
            <a:r>
              <a:rPr lang="en-US" sz="4300"/>
              <a:t>2.2. Thẻ head và metadata trong HTML</a:t>
            </a:r>
          </a:p>
        </p:txBody>
      </p:sp>
      <p:pic>
        <p:nvPicPr>
          <p:cNvPr id="5" name="Picture 4" descr="Graphical user interface, text, application&#10;&#10;Description automatically generated">
            <a:extLst>
              <a:ext uri="{FF2B5EF4-FFF2-40B4-BE49-F238E27FC236}">
                <a16:creationId xmlns:a16="http://schemas.microsoft.com/office/drawing/2014/main" id="{5BAFFF6B-F701-41E1-8843-7B2B53DB023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1797040"/>
            <a:ext cx="5451627" cy="2943879"/>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a:xfrm>
            <a:off x="6411684" y="2198914"/>
            <a:ext cx="5127172" cy="3670180"/>
          </a:xfrm>
        </p:spPr>
        <p:txBody>
          <a:bodyPr>
            <a:normAutofit/>
          </a:bodyPr>
          <a:lstStyle/>
          <a:p>
            <a:r>
              <a:rPr lang="en-US" sz="2400" b="1"/>
              <a:t>b. Thêm tiêu đề</a:t>
            </a:r>
          </a:p>
          <a:p>
            <a:pPr>
              <a:buFont typeface="Wingdings" panose="05000000000000000000" pitchFamily="2" charset="2"/>
              <a:buChar char="Ø"/>
            </a:pPr>
            <a:r>
              <a:rPr lang="vi-VN" sz="2400" b="1"/>
              <a:t>Phần tử &lt;h1&gt; </a:t>
            </a:r>
            <a:r>
              <a:rPr lang="vi-VN" sz="2400"/>
              <a:t>xuất hiện trên trang khi được tải trong trình duyệt (</a:t>
            </a:r>
            <a:r>
              <a:rPr lang="vi-VN" sz="2400" i="1"/>
              <a:t>tiêu đề câu chuyện hoặc tiêu đề tin tức, hoặc bất kỳ điều gì phù hợp với cách sử dụng của bạn</a:t>
            </a:r>
            <a:r>
              <a:rPr lang="vi-VN" sz="2400"/>
              <a:t>).</a:t>
            </a:r>
          </a:p>
          <a:p>
            <a:pPr>
              <a:buFont typeface="Wingdings" panose="05000000000000000000" pitchFamily="2" charset="2"/>
              <a:buChar char="Ø"/>
            </a:pPr>
            <a:r>
              <a:rPr lang="vi-VN" sz="2400" b="1"/>
              <a:t>Phần tử &lt;title&gt; </a:t>
            </a:r>
            <a:r>
              <a:rPr lang="vi-VN" sz="2400"/>
              <a:t>là siêu dữ liệu đại diện cho tiêu đề của tài liệu HTML tổng thể (</a:t>
            </a:r>
            <a:r>
              <a:rPr lang="vi-VN" sz="2400" i="1"/>
              <a:t>không phải nội dung của tài liệu</a:t>
            </a:r>
            <a:r>
              <a:rPr lang="vi-VN" sz="2400"/>
              <a:t>).</a:t>
            </a:r>
          </a:p>
          <a:p>
            <a:pPr marL="0" indent="0">
              <a:buNone/>
            </a:pPr>
            <a:endParaRPr lang="en-US" sz="240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29</a:t>
            </a:fld>
            <a:endParaRPr lang="en-US"/>
          </a:p>
        </p:txBody>
      </p:sp>
    </p:spTree>
    <p:extLst>
      <p:ext uri="{BB962C8B-B14F-4D97-AF65-F5344CB8AC3E}">
        <p14:creationId xmlns:p14="http://schemas.microsoft.com/office/powerpoint/2010/main" val="3047530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t>Nội dung</a:t>
            </a:r>
          </a:p>
        </p:txBody>
      </p:sp>
      <p:sp>
        <p:nvSpPr>
          <p:cNvPr id="3" name="Content Placeholder 2"/>
          <p:cNvSpPr>
            <a:spLocks noGrp="1"/>
          </p:cNvSpPr>
          <p:nvPr>
            <p:ph idx="1"/>
          </p:nvPr>
        </p:nvSpPr>
        <p:spPr/>
        <p:txBody>
          <a:bodyPr>
            <a:normAutofit/>
          </a:bodyPr>
          <a:lstStyle/>
          <a:p>
            <a:r>
              <a:rPr lang="en-US" sz="4000">
                <a:solidFill>
                  <a:schemeClr val="tx1"/>
                </a:solidFill>
              </a:rPr>
              <a:t>1.	Giới thiệu</a:t>
            </a:r>
          </a:p>
          <a:p>
            <a:r>
              <a:rPr lang="en-US" sz="4000">
                <a:solidFill>
                  <a:schemeClr val="tx1"/>
                </a:solidFill>
              </a:rPr>
              <a:t>2.	HTML cơ bản</a:t>
            </a:r>
          </a:p>
          <a:p>
            <a:r>
              <a:rPr lang="en-US" sz="4000">
                <a:solidFill>
                  <a:schemeClr val="tx1"/>
                </a:solidFill>
              </a:rPr>
              <a:t>3.	HTML nâng cao</a:t>
            </a:r>
          </a:p>
          <a:p>
            <a:r>
              <a:rPr lang="en-US" sz="4000">
                <a:solidFill>
                  <a:schemeClr val="tx1"/>
                </a:solidFill>
              </a:rPr>
              <a:t>4.	Tổng kết</a:t>
            </a:r>
          </a:p>
        </p:txBody>
      </p:sp>
      <p:sp>
        <p:nvSpPr>
          <p:cNvPr id="5" name="Slide Number Placeholder 4"/>
          <p:cNvSpPr>
            <a:spLocks noGrp="1"/>
          </p:cNvSpPr>
          <p:nvPr>
            <p:ph type="sldNum" sz="quarter" idx="12"/>
          </p:nvPr>
        </p:nvSpPr>
        <p:spPr/>
        <p:txBody>
          <a:bodyPr/>
          <a:lstStyle/>
          <a:p>
            <a:fld id="{5771DB1C-B372-4CFA-B223-ECAC3FCFC319}" type="slidenum">
              <a:rPr lang="en-US" smtClean="0"/>
              <a:t>3</a:t>
            </a:fld>
            <a:endParaRPr lang="en-US"/>
          </a:p>
        </p:txBody>
      </p:sp>
    </p:spTree>
    <p:extLst>
      <p:ext uri="{BB962C8B-B14F-4D97-AF65-F5344CB8AC3E}">
        <p14:creationId xmlns:p14="http://schemas.microsoft.com/office/powerpoint/2010/main" val="653640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pt-BR" sz="2800" b="1">
                <a:solidFill>
                  <a:schemeClr val="accent1">
                    <a:lumMod val="75000"/>
                  </a:schemeClr>
                </a:solidFill>
              </a:rPr>
              <a:t>c. Metadata: phần tử &lt;meta&gt;</a:t>
            </a:r>
          </a:p>
          <a:p>
            <a:pPr>
              <a:buFont typeface="Wingdings" panose="05000000000000000000" pitchFamily="2" charset="2"/>
              <a:buChar char="Ø"/>
            </a:pPr>
            <a:r>
              <a:rPr lang="en-US"/>
              <a:t>Metadata (Siêu dữ liệu) là dữ liệu mô tả dữ liệu và HTML có một cách "chính thức" để thêm siêu dữ liệu vào tài liệu - phần tử &lt;meta&gt;.</a:t>
            </a:r>
          </a:p>
          <a:p>
            <a:pPr marL="0" indent="0">
              <a:buNone/>
            </a:pPr>
            <a:r>
              <a:rPr lang="en-US" b="1" u="sng"/>
              <a:t>Chỉ định mã hóa ký tự</a:t>
            </a:r>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30</a:t>
            </a:fld>
            <a:endParaRPr lang="en-US"/>
          </a:p>
        </p:txBody>
      </p:sp>
      <p:pic>
        <p:nvPicPr>
          <p:cNvPr id="5" name="Picture 4">
            <a:extLst>
              <a:ext uri="{FF2B5EF4-FFF2-40B4-BE49-F238E27FC236}">
                <a16:creationId xmlns:a16="http://schemas.microsoft.com/office/drawing/2014/main" id="{EE387E31-1800-4FA4-9FB2-A62EA6BB72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914236"/>
            <a:ext cx="3585846" cy="1086364"/>
          </a:xfrm>
          <a:prstGeom prst="rect">
            <a:avLst/>
          </a:prstGeom>
          <a:noFill/>
          <a:ln>
            <a:noFill/>
          </a:ln>
        </p:spPr>
      </p:pic>
      <p:pic>
        <p:nvPicPr>
          <p:cNvPr id="6" name="Picture 5">
            <a:extLst>
              <a:ext uri="{FF2B5EF4-FFF2-40B4-BE49-F238E27FC236}">
                <a16:creationId xmlns:a16="http://schemas.microsoft.com/office/drawing/2014/main" id="{05E7D862-E4C1-46E3-A457-B745D88ACA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755336"/>
            <a:ext cx="6616699" cy="3404164"/>
          </a:xfrm>
          <a:prstGeom prst="rect">
            <a:avLst/>
          </a:prstGeom>
          <a:noFill/>
          <a:ln>
            <a:noFill/>
          </a:ln>
        </p:spPr>
      </p:pic>
      <p:sp>
        <p:nvSpPr>
          <p:cNvPr id="7" name="Arrow: Right 6">
            <a:extLst>
              <a:ext uri="{FF2B5EF4-FFF2-40B4-BE49-F238E27FC236}">
                <a16:creationId xmlns:a16="http://schemas.microsoft.com/office/drawing/2014/main" id="{597DA94D-122A-4715-B1B9-09C7636985FA}"/>
              </a:ext>
            </a:extLst>
          </p:cNvPr>
          <p:cNvSpPr/>
          <p:nvPr/>
        </p:nvSpPr>
        <p:spPr>
          <a:xfrm>
            <a:off x="4118293" y="4025618"/>
            <a:ext cx="924560" cy="863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5799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pt-BR" sz="2800" b="1">
                <a:solidFill>
                  <a:schemeClr val="accent1">
                    <a:lumMod val="75000"/>
                  </a:schemeClr>
                </a:solidFill>
              </a:rPr>
              <a:t>c. Metadata: phần tử &lt;meta&gt;</a:t>
            </a:r>
          </a:p>
          <a:p>
            <a:pPr marL="0" indent="0">
              <a:buNone/>
            </a:pPr>
            <a:r>
              <a:rPr lang="en-US" b="1" u="sng"/>
              <a:t>Thêm tác giả và mô tả</a:t>
            </a:r>
          </a:p>
          <a:p>
            <a:pPr>
              <a:buFont typeface="Wingdings" panose="05000000000000000000" pitchFamily="2" charset="2"/>
              <a:buChar char="Ø"/>
            </a:pPr>
            <a:r>
              <a:rPr lang="en-US"/>
              <a:t>Nhiều phần tử &lt;meta&gt; bao gồm các thuộc tính name và nội dung:</a:t>
            </a:r>
          </a:p>
          <a:p>
            <a:pPr lvl="1">
              <a:buFont typeface="Wingdings" panose="05000000000000000000" pitchFamily="2" charset="2"/>
              <a:buChar char="§"/>
            </a:pPr>
            <a:r>
              <a:rPr lang="en-US" sz="2800" b="1" i="1"/>
              <a:t>Name</a:t>
            </a:r>
            <a:r>
              <a:rPr lang="en-US" sz="2800"/>
              <a:t>: chỉ định loại phần tử meta; loại thông tin chứa.</a:t>
            </a:r>
          </a:p>
          <a:p>
            <a:pPr lvl="1">
              <a:buFont typeface="Wingdings" panose="05000000000000000000" pitchFamily="2" charset="2"/>
              <a:buChar char="§"/>
            </a:pPr>
            <a:r>
              <a:rPr lang="en-US" sz="2800" b="1" i="1"/>
              <a:t>Content</a:t>
            </a:r>
            <a:r>
              <a:rPr lang="en-US" sz="2800"/>
              <a:t>: chỉ định nội dung meta thực tế</a:t>
            </a:r>
            <a:r>
              <a:rPr lang="en-US"/>
              <a:t>.</a:t>
            </a:r>
          </a:p>
          <a:p>
            <a:pPr marL="0" indent="0">
              <a:buNone/>
            </a:pPr>
            <a:endParaRPr lang="en-US"/>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31</a:t>
            </a:fld>
            <a:endParaRPr lang="en-US"/>
          </a:p>
        </p:txBody>
      </p:sp>
    </p:spTree>
    <p:extLst>
      <p:ext uri="{BB962C8B-B14F-4D97-AF65-F5344CB8AC3E}">
        <p14:creationId xmlns:p14="http://schemas.microsoft.com/office/powerpoint/2010/main" val="3965180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pt-BR" sz="2800" b="1">
                <a:solidFill>
                  <a:schemeClr val="accent1">
                    <a:lumMod val="75000"/>
                  </a:schemeClr>
                </a:solidFill>
              </a:rPr>
              <a:t>c. Metadata: phần tử &lt;meta&gt;</a:t>
            </a:r>
          </a:p>
          <a:p>
            <a:pPr marL="0" indent="0">
              <a:buNone/>
            </a:pPr>
            <a:r>
              <a:rPr lang="en-US" b="1" u="sng"/>
              <a:t>Thêm tác giả và mô tả</a:t>
            </a:r>
          </a:p>
          <a:p>
            <a:pPr marL="0" indent="0">
              <a:buNone/>
            </a:pPr>
            <a:endParaRPr lang="en-US"/>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32</a:t>
            </a:fld>
            <a:endParaRPr lang="en-US"/>
          </a:p>
        </p:txBody>
      </p:sp>
      <p:pic>
        <p:nvPicPr>
          <p:cNvPr id="5" name="Picture 4">
            <a:extLst>
              <a:ext uri="{FF2B5EF4-FFF2-40B4-BE49-F238E27FC236}">
                <a16:creationId xmlns:a16="http://schemas.microsoft.com/office/drawing/2014/main" id="{EFF8A667-8AC9-4CF0-935A-DB09C6B00586}"/>
              </a:ext>
            </a:extLst>
          </p:cNvPr>
          <p:cNvPicPr/>
          <p:nvPr/>
        </p:nvPicPr>
        <p:blipFill rotWithShape="1">
          <a:blip r:embed="rId2">
            <a:extLst>
              <a:ext uri="{28A0092B-C50C-407E-A947-70E740481C1C}">
                <a14:useLocalDpi xmlns:a14="http://schemas.microsoft.com/office/drawing/2010/main" val="0"/>
              </a:ext>
            </a:extLst>
          </a:blip>
          <a:srcRect r="24728"/>
          <a:stretch/>
        </p:blipFill>
        <p:spPr bwMode="auto">
          <a:xfrm>
            <a:off x="241300" y="3116469"/>
            <a:ext cx="4658361" cy="1202690"/>
          </a:xfrm>
          <a:prstGeom prst="rect">
            <a:avLst/>
          </a:prstGeom>
          <a:noFill/>
          <a:ln>
            <a:noFill/>
          </a:ln>
        </p:spPr>
      </p:pic>
      <p:pic>
        <p:nvPicPr>
          <p:cNvPr id="6" name="Picture 5" descr="A Yahoo search result for &quot;Mozilla Developer Network&quot;">
            <a:extLst>
              <a:ext uri="{FF2B5EF4-FFF2-40B4-BE49-F238E27FC236}">
                <a16:creationId xmlns:a16="http://schemas.microsoft.com/office/drawing/2014/main" id="{DA27605A-7F41-4F0E-8A84-BA96726A59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60084" y="1383237"/>
            <a:ext cx="6190615" cy="4669155"/>
          </a:xfrm>
          <a:prstGeom prst="rect">
            <a:avLst/>
          </a:prstGeom>
          <a:noFill/>
          <a:ln>
            <a:noFill/>
          </a:ln>
        </p:spPr>
      </p:pic>
      <p:sp>
        <p:nvSpPr>
          <p:cNvPr id="7" name="Arrow: Right 6">
            <a:extLst>
              <a:ext uri="{FF2B5EF4-FFF2-40B4-BE49-F238E27FC236}">
                <a16:creationId xmlns:a16="http://schemas.microsoft.com/office/drawing/2014/main" id="{F427B9F5-FDA8-4CCD-A0B5-0160A8ACEFD6}"/>
              </a:ext>
            </a:extLst>
          </p:cNvPr>
          <p:cNvSpPr/>
          <p:nvPr/>
        </p:nvSpPr>
        <p:spPr>
          <a:xfrm>
            <a:off x="5066361" y="3393823"/>
            <a:ext cx="693722" cy="64798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5974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pt-BR" sz="2800" b="1">
                <a:solidFill>
                  <a:schemeClr val="accent1">
                    <a:lumMod val="75000"/>
                  </a:schemeClr>
                </a:solidFill>
              </a:rPr>
              <a:t>c. Metadata: phần tử &lt;meta&gt;</a:t>
            </a:r>
          </a:p>
          <a:p>
            <a:r>
              <a:rPr lang="en-US" b="1" u="sng"/>
              <a:t>Các loại siêu dữ liệu khác</a:t>
            </a:r>
          </a:p>
          <a:p>
            <a:pPr>
              <a:buFont typeface="Wingdings" panose="05000000000000000000" pitchFamily="2" charset="2"/>
              <a:buChar char="Ø"/>
            </a:pPr>
            <a:r>
              <a:rPr lang="vi-VN"/>
              <a:t>Rất nhiều tính năng trên các trang web là những sáng tạo độc quyền, được thiết kế để cung cấp cho các trang web nhất định (</a:t>
            </a:r>
            <a:r>
              <a:rPr lang="vi-VN" i="1"/>
              <a:t>chẳng hạn như các trang mạng xã hội</a:t>
            </a:r>
            <a:r>
              <a:rPr lang="vi-VN"/>
              <a:t>) những phần thông tin cụ thể mà họ có thể sử dụng.</a:t>
            </a:r>
            <a:endParaRPr lang="en-US"/>
          </a:p>
          <a:p>
            <a:pPr>
              <a:buFont typeface="Wingdings" panose="05000000000000000000" pitchFamily="2" charset="2"/>
              <a:buChar char="Ø"/>
            </a:pPr>
            <a:r>
              <a:rPr lang="vi-VN"/>
              <a:t>Ví dụ, </a:t>
            </a:r>
            <a:r>
              <a:rPr lang="vi-VN" b="1" i="1"/>
              <a:t>Open Graph Data </a:t>
            </a:r>
            <a:r>
              <a:rPr lang="vi-VN"/>
              <a:t>là một giao thức siêu dữ liệu mà Facebook đã phát minh ra để cung cấp siêu dữ liệu phong phú hơn cho các trang web.</a:t>
            </a:r>
            <a:endParaRPr lang="en-US"/>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33</a:t>
            </a:fld>
            <a:endParaRPr lang="en-US"/>
          </a:p>
        </p:txBody>
      </p:sp>
    </p:spTree>
    <p:extLst>
      <p:ext uri="{BB962C8B-B14F-4D97-AF65-F5344CB8AC3E}">
        <p14:creationId xmlns:p14="http://schemas.microsoft.com/office/powerpoint/2010/main" val="2125416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a:xfrm>
            <a:off x="228600" y="1276131"/>
            <a:ext cx="4678680" cy="4883369"/>
          </a:xfrm>
        </p:spPr>
        <p:txBody>
          <a:bodyPr/>
          <a:lstStyle/>
          <a:p>
            <a:r>
              <a:rPr lang="pt-BR" sz="2800" b="1">
                <a:solidFill>
                  <a:schemeClr val="accent1">
                    <a:lumMod val="75000"/>
                  </a:schemeClr>
                </a:solidFill>
              </a:rPr>
              <a:t>c. Metadata: phần tử &lt;meta&gt;</a:t>
            </a:r>
          </a:p>
          <a:p>
            <a:r>
              <a:rPr lang="en-US" b="1" u="sng"/>
              <a:t>Các loại siêu dữ liệu khác</a:t>
            </a:r>
          </a:p>
          <a:p>
            <a:pPr>
              <a:buFont typeface="Wingdings" panose="05000000000000000000" pitchFamily="2" charset="2"/>
              <a:buChar char="Ø"/>
            </a:pPr>
            <a:r>
              <a:rPr lang="vi-VN"/>
              <a:t>Ví dụ</a:t>
            </a:r>
            <a:r>
              <a:rPr lang="en-US"/>
              <a:t>: Liên kết đến MDN Web Docs trên facebook, liên kết sẽ xuất hiện cùng với hình ảnh và mô tả.</a:t>
            </a:r>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34</a:t>
            </a:fld>
            <a:endParaRPr lang="en-US"/>
          </a:p>
        </p:txBody>
      </p:sp>
      <p:pic>
        <p:nvPicPr>
          <p:cNvPr id="5" name="Picture 4">
            <a:extLst>
              <a:ext uri="{FF2B5EF4-FFF2-40B4-BE49-F238E27FC236}">
                <a16:creationId xmlns:a16="http://schemas.microsoft.com/office/drawing/2014/main" id="{344459FD-04A7-4AC6-8974-9AF0B80A06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8280" y="4236721"/>
            <a:ext cx="9977608" cy="1833562"/>
          </a:xfrm>
          <a:prstGeom prst="rect">
            <a:avLst/>
          </a:prstGeom>
          <a:noFill/>
          <a:ln>
            <a:noFill/>
          </a:ln>
        </p:spPr>
      </p:pic>
      <p:pic>
        <p:nvPicPr>
          <p:cNvPr id="6" name="Picture 5" descr="Open graph protocol data from the MDN homepage as displayed on facebook, showing an image, title, and description.">
            <a:extLst>
              <a:ext uri="{FF2B5EF4-FFF2-40B4-BE49-F238E27FC236}">
                <a16:creationId xmlns:a16="http://schemas.microsoft.com/office/drawing/2014/main" id="{8FE4A857-781C-4689-A319-FDD6C7E016E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5487" y="1363150"/>
            <a:ext cx="3470401" cy="2678819"/>
          </a:xfrm>
          <a:prstGeom prst="rect">
            <a:avLst/>
          </a:prstGeom>
          <a:noFill/>
          <a:ln>
            <a:noFill/>
          </a:ln>
        </p:spPr>
      </p:pic>
      <p:sp>
        <p:nvSpPr>
          <p:cNvPr id="7" name="Arrow: Curved Left 6">
            <a:extLst>
              <a:ext uri="{FF2B5EF4-FFF2-40B4-BE49-F238E27FC236}">
                <a16:creationId xmlns:a16="http://schemas.microsoft.com/office/drawing/2014/main" id="{ADC4E193-0F46-4486-A562-137A934324FF}"/>
              </a:ext>
            </a:extLst>
          </p:cNvPr>
          <p:cNvSpPr/>
          <p:nvPr/>
        </p:nvSpPr>
        <p:spPr>
          <a:xfrm flipV="1">
            <a:off x="10368631" y="2399729"/>
            <a:ext cx="1442720" cy="2926080"/>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52847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en-US" sz="2800" b="1">
                <a:solidFill>
                  <a:schemeClr val="accent1">
                    <a:lumMod val="75000"/>
                  </a:schemeClr>
                </a:solidFill>
              </a:rPr>
              <a:t>d. Áp dụng CSS và JavaScript vào HTML</a:t>
            </a:r>
          </a:p>
          <a:p>
            <a:pPr>
              <a:buFont typeface="Wingdings" panose="05000000000000000000" pitchFamily="2" charset="2"/>
              <a:buChar char="Ø"/>
            </a:pPr>
            <a:r>
              <a:rPr lang="vi-VN" b="1"/>
              <a:t>CSS</a:t>
            </a:r>
            <a:r>
              <a:rPr lang="vi-VN"/>
              <a:t> để làm cho </a:t>
            </a:r>
            <a:r>
              <a:rPr lang="en-US"/>
              <a:t>trang web</a:t>
            </a:r>
            <a:r>
              <a:rPr lang="vi-VN"/>
              <a:t> trông bắt mắt</a:t>
            </a:r>
            <a:endParaRPr lang="en-US"/>
          </a:p>
          <a:p>
            <a:pPr lvl="1">
              <a:buFont typeface="Wingdings" panose="05000000000000000000" pitchFamily="2" charset="2"/>
              <a:buChar char="§"/>
            </a:pPr>
            <a:r>
              <a:rPr lang="en-US" b="1" i="1"/>
              <a:t>Phần tử &lt;link&gt; </a:t>
            </a:r>
            <a:r>
              <a:rPr lang="en-US"/>
              <a:t>phải luôn ở bên trong phần đầu document. </a:t>
            </a:r>
          </a:p>
          <a:p>
            <a:pPr>
              <a:buFont typeface="Wingdings" panose="05000000000000000000" pitchFamily="2" charset="2"/>
              <a:buChar char="Ø"/>
            </a:pPr>
            <a:endParaRPr lang="en-US" b="1"/>
          </a:p>
          <a:p>
            <a:pPr>
              <a:buFont typeface="Wingdings" panose="05000000000000000000" pitchFamily="2" charset="2"/>
              <a:buChar char="Ø"/>
            </a:pPr>
            <a:endParaRPr lang="en-US" b="1"/>
          </a:p>
          <a:p>
            <a:pPr>
              <a:buFont typeface="Wingdings" panose="05000000000000000000" pitchFamily="2" charset="2"/>
              <a:buChar char="Ø"/>
            </a:pPr>
            <a:r>
              <a:rPr lang="vi-VN" b="1"/>
              <a:t>JavaScript</a:t>
            </a:r>
            <a:r>
              <a:rPr lang="vi-VN"/>
              <a:t> để tăng cường chức năng tương tác</a:t>
            </a:r>
            <a:endParaRPr lang="en-US"/>
          </a:p>
          <a:p>
            <a:pPr lvl="1">
              <a:buFont typeface="Wingdings" panose="05000000000000000000" pitchFamily="2" charset="2"/>
              <a:buChar char="§"/>
            </a:pPr>
            <a:r>
              <a:rPr lang="vi-VN" b="1" i="1"/>
              <a:t>Phần tử &lt;script&gt; </a:t>
            </a:r>
            <a:r>
              <a:rPr lang="vi-VN"/>
              <a:t>cũng nên đi vào phần đầu và phải bao gồm thuộc tính src chứa đường dẫn đến JavaScript</a:t>
            </a:r>
            <a:r>
              <a:rPr lang="en-US"/>
              <a:t>.</a:t>
            </a:r>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35</a:t>
            </a:fld>
            <a:endParaRPr lang="en-US"/>
          </a:p>
        </p:txBody>
      </p:sp>
      <p:pic>
        <p:nvPicPr>
          <p:cNvPr id="5" name="Picture 4">
            <a:extLst>
              <a:ext uri="{FF2B5EF4-FFF2-40B4-BE49-F238E27FC236}">
                <a16:creationId xmlns:a16="http://schemas.microsoft.com/office/drawing/2014/main" id="{475C5F33-AD74-4717-B212-4C3EBF662B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71487" y="2768100"/>
            <a:ext cx="6036326" cy="942079"/>
          </a:xfrm>
          <a:prstGeom prst="rect">
            <a:avLst/>
          </a:prstGeom>
          <a:noFill/>
          <a:ln>
            <a:noFill/>
          </a:ln>
        </p:spPr>
      </p:pic>
      <p:pic>
        <p:nvPicPr>
          <p:cNvPr id="6" name="Picture 5">
            <a:extLst>
              <a:ext uri="{FF2B5EF4-FFF2-40B4-BE49-F238E27FC236}">
                <a16:creationId xmlns:a16="http://schemas.microsoft.com/office/drawing/2014/main" id="{9F802787-52CF-4869-A0C9-B9593EF5DD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36766" y="5110829"/>
            <a:ext cx="5518468" cy="942079"/>
          </a:xfrm>
          <a:prstGeom prst="rect">
            <a:avLst/>
          </a:prstGeom>
          <a:noFill/>
          <a:ln>
            <a:noFill/>
          </a:ln>
        </p:spPr>
      </p:pic>
    </p:spTree>
    <p:extLst>
      <p:ext uri="{BB962C8B-B14F-4D97-AF65-F5344CB8AC3E}">
        <p14:creationId xmlns:p14="http://schemas.microsoft.com/office/powerpoint/2010/main" val="329815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53A9-01AD-494D-B3C4-0FCD491926A7}"/>
              </a:ext>
            </a:extLst>
          </p:cNvPr>
          <p:cNvSpPr>
            <a:spLocks noGrp="1"/>
          </p:cNvSpPr>
          <p:nvPr>
            <p:ph type="title"/>
          </p:nvPr>
        </p:nvSpPr>
        <p:spPr/>
        <p:txBody>
          <a:bodyPr>
            <a:normAutofit fontScale="90000"/>
          </a:bodyPr>
          <a:lstStyle/>
          <a:p>
            <a:r>
              <a:rPr lang="en-US"/>
              <a:t>2.2. Thẻ head và metadata trong HTML</a:t>
            </a:r>
          </a:p>
        </p:txBody>
      </p:sp>
      <p:sp>
        <p:nvSpPr>
          <p:cNvPr id="3" name="Content Placeholder 2">
            <a:extLst>
              <a:ext uri="{FF2B5EF4-FFF2-40B4-BE49-F238E27FC236}">
                <a16:creationId xmlns:a16="http://schemas.microsoft.com/office/drawing/2014/main" id="{FEDC8489-268C-46E6-A30A-7BC6BA7044F5}"/>
              </a:ext>
            </a:extLst>
          </p:cNvPr>
          <p:cNvSpPr>
            <a:spLocks noGrp="1"/>
          </p:cNvSpPr>
          <p:nvPr>
            <p:ph idx="1"/>
          </p:nvPr>
        </p:nvSpPr>
        <p:spPr/>
        <p:txBody>
          <a:bodyPr/>
          <a:lstStyle/>
          <a:p>
            <a:r>
              <a:rPr lang="en-US" sz="2800" b="1">
                <a:solidFill>
                  <a:schemeClr val="accent1">
                    <a:lumMod val="75000"/>
                  </a:schemeClr>
                </a:solidFill>
              </a:rPr>
              <a:t>e. Đặt ngôn ngữ chính</a:t>
            </a:r>
          </a:p>
          <a:p>
            <a:pPr>
              <a:buFont typeface="Wingdings" panose="05000000000000000000" pitchFamily="2" charset="2"/>
              <a:buChar char="Ø"/>
            </a:pPr>
            <a:r>
              <a:rPr lang="en-US"/>
              <a:t>Đ</a:t>
            </a:r>
            <a:r>
              <a:rPr lang="vi-VN"/>
              <a:t>ặt ngôn ngữ cho trang của mình. Điều này có thể được thực hiện bằng cách thêm thuộc tính lang vào thẻ HTML</a:t>
            </a:r>
            <a:r>
              <a:rPr lang="en-US"/>
              <a:t>.</a:t>
            </a:r>
          </a:p>
          <a:p>
            <a:pPr>
              <a:buFont typeface="Wingdings" panose="05000000000000000000" pitchFamily="2" charset="2"/>
              <a:buChar char="Ø"/>
            </a:pPr>
            <a:r>
              <a:rPr lang="vi-VN"/>
              <a:t>Tài liệu HTML của bạn sẽ được các công cụ tìm kiếm lập chỉ mục hiệu quả hơn nếu ngôn ngữ của nó được đặt</a:t>
            </a:r>
            <a:r>
              <a:rPr lang="en-US"/>
              <a:t>.</a:t>
            </a:r>
          </a:p>
        </p:txBody>
      </p:sp>
      <p:sp>
        <p:nvSpPr>
          <p:cNvPr id="4" name="Slide Number Placeholder 3">
            <a:extLst>
              <a:ext uri="{FF2B5EF4-FFF2-40B4-BE49-F238E27FC236}">
                <a16:creationId xmlns:a16="http://schemas.microsoft.com/office/drawing/2014/main" id="{7A582D30-B9F8-4D8C-984F-8ECAB5CCE5EB}"/>
              </a:ext>
            </a:extLst>
          </p:cNvPr>
          <p:cNvSpPr>
            <a:spLocks noGrp="1"/>
          </p:cNvSpPr>
          <p:nvPr>
            <p:ph type="sldNum" sz="quarter" idx="12"/>
          </p:nvPr>
        </p:nvSpPr>
        <p:spPr/>
        <p:txBody>
          <a:bodyPr/>
          <a:lstStyle/>
          <a:p>
            <a:fld id="{5771DB1C-B372-4CFA-B223-ECAC3FCFC319}" type="slidenum">
              <a:rPr lang="en-US" smtClean="0"/>
              <a:t>36</a:t>
            </a:fld>
            <a:endParaRPr lang="en-US"/>
          </a:p>
        </p:txBody>
      </p:sp>
      <p:pic>
        <p:nvPicPr>
          <p:cNvPr id="5" name="Picture 4" descr="A picture containing chart&#10;&#10;Description automatically generated">
            <a:extLst>
              <a:ext uri="{FF2B5EF4-FFF2-40B4-BE49-F238E27FC236}">
                <a16:creationId xmlns:a16="http://schemas.microsoft.com/office/drawing/2014/main" id="{A2A19B05-ADC3-4840-B0F8-F4B91B1AAF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7111" y="3998179"/>
            <a:ext cx="5065078" cy="1583690"/>
          </a:xfrm>
          <a:prstGeom prst="rect">
            <a:avLst/>
          </a:prstGeom>
          <a:noFill/>
          <a:ln>
            <a:noFill/>
          </a:ln>
        </p:spPr>
      </p:pic>
    </p:spTree>
    <p:extLst>
      <p:ext uri="{BB962C8B-B14F-4D97-AF65-F5344CB8AC3E}">
        <p14:creationId xmlns:p14="http://schemas.microsoft.com/office/powerpoint/2010/main" val="2829563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normAutofit/>
          </a:bodyPr>
          <a:lstStyle/>
          <a:p>
            <a:r>
              <a:rPr lang="en-US" sz="4000"/>
              <a:t>a.	Tiêu đề và đoạn văn</a:t>
            </a:r>
          </a:p>
          <a:p>
            <a:r>
              <a:rPr lang="en-US" sz="4000"/>
              <a:t>b.	Danh sách</a:t>
            </a:r>
          </a:p>
          <a:p>
            <a:r>
              <a:rPr lang="en-US" sz="4000"/>
              <a:t>c.	Định dạng văn bản</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37</a:t>
            </a:fld>
            <a:endParaRPr lang="en-US"/>
          </a:p>
        </p:txBody>
      </p:sp>
    </p:spTree>
    <p:extLst>
      <p:ext uri="{BB962C8B-B14F-4D97-AF65-F5344CB8AC3E}">
        <p14:creationId xmlns:p14="http://schemas.microsoft.com/office/powerpoint/2010/main" val="3409958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lstStyle/>
          <a:p>
            <a:r>
              <a:rPr lang="en-US" b="1">
                <a:solidFill>
                  <a:schemeClr val="accent1">
                    <a:lumMod val="75000"/>
                  </a:schemeClr>
                </a:solidFill>
              </a:rPr>
              <a:t>a. Tiêu đề và đoạn văn</a:t>
            </a:r>
          </a:p>
          <a:p>
            <a:pPr>
              <a:buFont typeface="Wingdings" panose="05000000000000000000" pitchFamily="2" charset="2"/>
              <a:buChar char="Ø"/>
            </a:pPr>
            <a:r>
              <a:rPr lang="vi-VN"/>
              <a:t>Hầu hết văn bản có cấu trúc bao gồm các tiêu đề và đoạn văn.</a:t>
            </a:r>
          </a:p>
          <a:p>
            <a:pPr>
              <a:buFont typeface="Wingdings" panose="05000000000000000000" pitchFamily="2" charset="2"/>
              <a:buChar char="Ø"/>
            </a:pPr>
            <a:r>
              <a:rPr lang="vi-VN"/>
              <a:t>Nội dung có cấu trúc giúp trải nghiệm đọc dễ dàng và thú vị hơn.</a:t>
            </a:r>
            <a:endParaRPr lang="en-US"/>
          </a:p>
          <a:p>
            <a:pPr>
              <a:buFont typeface="Wingdings" panose="05000000000000000000" pitchFamily="2" charset="2"/>
              <a:buChar char="Ø"/>
            </a:pPr>
            <a:r>
              <a:rPr lang="vi-VN"/>
              <a:t>Trong HTML, mỗi đoạn phải được bao bọc trong một phần tử &lt;p&gt;</a:t>
            </a:r>
            <a:r>
              <a:rPr lang="en-US"/>
              <a:t>.</a:t>
            </a:r>
            <a:endParaRPr lang="vi-VN"/>
          </a:p>
          <a:p>
            <a:pPr>
              <a:buFont typeface="Wingdings" panose="05000000000000000000" pitchFamily="2" charset="2"/>
              <a:buChar char="Ø"/>
            </a:pPr>
            <a:r>
              <a:rPr lang="vi-VN"/>
              <a:t>Có sáu phần tử tiêu đề: &lt;h1&gt;, &lt;h2&gt;, &lt;h3&gt;, &lt;h4&gt;, &lt;h5&gt; và &lt;h6&gt;.</a:t>
            </a:r>
          </a:p>
          <a:p>
            <a:endParaRPr lang="en-US"/>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38</a:t>
            </a:fld>
            <a:endParaRPr lang="en-US"/>
          </a:p>
        </p:txBody>
      </p:sp>
      <p:pic>
        <p:nvPicPr>
          <p:cNvPr id="5" name="Picture 4">
            <a:extLst>
              <a:ext uri="{FF2B5EF4-FFF2-40B4-BE49-F238E27FC236}">
                <a16:creationId xmlns:a16="http://schemas.microsoft.com/office/drawing/2014/main" id="{8135F275-8626-4778-9B5A-C20C97F680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87971" y="4072934"/>
            <a:ext cx="4811278" cy="929875"/>
          </a:xfrm>
          <a:prstGeom prst="rect">
            <a:avLst/>
          </a:prstGeom>
          <a:noFill/>
          <a:ln>
            <a:noFill/>
          </a:ln>
        </p:spPr>
      </p:pic>
      <p:pic>
        <p:nvPicPr>
          <p:cNvPr id="6" name="Picture 5">
            <a:extLst>
              <a:ext uri="{FF2B5EF4-FFF2-40B4-BE49-F238E27FC236}">
                <a16:creationId xmlns:a16="http://schemas.microsoft.com/office/drawing/2014/main" id="{6326CAF9-6F87-4E58-8613-C3AAD4FD5C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19801" y="5216843"/>
            <a:ext cx="4947618" cy="942657"/>
          </a:xfrm>
          <a:prstGeom prst="rect">
            <a:avLst/>
          </a:prstGeom>
          <a:noFill/>
          <a:ln>
            <a:noFill/>
          </a:ln>
        </p:spPr>
      </p:pic>
    </p:spTree>
    <p:extLst>
      <p:ext uri="{BB962C8B-B14F-4D97-AF65-F5344CB8AC3E}">
        <p14:creationId xmlns:p14="http://schemas.microsoft.com/office/powerpoint/2010/main" val="3627770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a:xfrm>
            <a:off x="228600" y="1276131"/>
            <a:ext cx="3500120" cy="4883369"/>
          </a:xfrm>
        </p:spPr>
        <p:txBody>
          <a:bodyPr>
            <a:normAutofit/>
          </a:bodyPr>
          <a:lstStyle/>
          <a:p>
            <a:r>
              <a:rPr lang="en-US" b="1">
                <a:solidFill>
                  <a:schemeClr val="accent1">
                    <a:lumMod val="75000"/>
                  </a:schemeClr>
                </a:solidFill>
              </a:rPr>
              <a:t>a. Tiêu đề và đoạn văn</a:t>
            </a:r>
          </a:p>
          <a:p>
            <a:r>
              <a:rPr lang="en-US" b="1" u="sng"/>
              <a:t>Thực hiện phân cấp cấu trúc</a:t>
            </a:r>
          </a:p>
          <a:p>
            <a:pPr algn="l">
              <a:buFont typeface="Wingdings" panose="05000000000000000000" pitchFamily="2" charset="2"/>
              <a:buChar char="Ø"/>
            </a:pPr>
            <a:r>
              <a:rPr lang="vi-VN"/>
              <a:t>Phần tử &lt;h1&gt; đại diện cho tiêu đề của câu chuyện, phần tử &lt;h2&gt; đại diện cho tiêu đề của mỗi chương và phần tử &lt;h3&gt; đại diện cho các phần phụ của mỗi chương</a:t>
            </a:r>
            <a:r>
              <a:rPr lang="en-US"/>
              <a:t>.</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39</a:t>
            </a:fld>
            <a:endParaRPr lang="en-US"/>
          </a:p>
        </p:txBody>
      </p:sp>
      <p:pic>
        <p:nvPicPr>
          <p:cNvPr id="5" name="Picture 4">
            <a:extLst>
              <a:ext uri="{FF2B5EF4-FFF2-40B4-BE49-F238E27FC236}">
                <a16:creationId xmlns:a16="http://schemas.microsoft.com/office/drawing/2014/main" id="{8AB26287-2BF8-4349-9B58-AB225C163F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26661" y="1764506"/>
            <a:ext cx="8036739" cy="3328988"/>
          </a:xfrm>
          <a:prstGeom prst="rect">
            <a:avLst/>
          </a:prstGeom>
          <a:noFill/>
          <a:ln>
            <a:noFill/>
          </a:ln>
        </p:spPr>
      </p:pic>
    </p:spTree>
    <p:extLst>
      <p:ext uri="{BB962C8B-B14F-4D97-AF65-F5344CB8AC3E}">
        <p14:creationId xmlns:p14="http://schemas.microsoft.com/office/powerpoint/2010/main" val="520642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a:xfrm>
            <a:off x="6411685" y="634946"/>
            <a:ext cx="5127171" cy="1450757"/>
          </a:xfrm>
        </p:spPr>
        <p:txBody>
          <a:bodyPr>
            <a:normAutofit/>
          </a:bodyPr>
          <a:lstStyle/>
          <a:p>
            <a:r>
              <a:rPr lang="en-US"/>
              <a:t>1. Giới thiệu</a:t>
            </a:r>
          </a:p>
        </p:txBody>
      </p:sp>
      <p:pic>
        <p:nvPicPr>
          <p:cNvPr id="5" name="Picture 4" descr="How to Code a Basic Webpage Using HTML - Henry Egloff">
            <a:extLst>
              <a:ext uri="{FF2B5EF4-FFF2-40B4-BE49-F238E27FC236}">
                <a16:creationId xmlns:a16="http://schemas.microsoft.com/office/drawing/2014/main" id="{B0E93939-9689-43E2-8B8A-AE424C0F9F85}"/>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43192" y="1394982"/>
            <a:ext cx="5451627" cy="3747994"/>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a:xfrm>
            <a:off x="6411684" y="2198914"/>
            <a:ext cx="5127172" cy="3670180"/>
          </a:xfrm>
        </p:spPr>
        <p:txBody>
          <a:bodyPr>
            <a:normAutofit/>
          </a:bodyPr>
          <a:lstStyle/>
          <a:p>
            <a:pPr>
              <a:buFont typeface="Wingdings" panose="05000000000000000000" pitchFamily="2" charset="2"/>
              <a:buChar char="Ø"/>
            </a:pPr>
            <a:r>
              <a:rPr lang="vi-VN"/>
              <a:t>Về cơ bản, HTML là một ngôn ngữ khá đơn giản được tạo thành từ các phần tử.</a:t>
            </a:r>
            <a:endParaRPr lang="en-US"/>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223124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normAutofit/>
          </a:bodyPr>
          <a:lstStyle/>
          <a:p>
            <a:r>
              <a:rPr lang="en-US" b="1">
                <a:solidFill>
                  <a:schemeClr val="accent1">
                    <a:lumMod val="75000"/>
                  </a:schemeClr>
                </a:solidFill>
              </a:rPr>
              <a:t>a. Tiêu đề và đoạn văn</a:t>
            </a:r>
          </a:p>
          <a:p>
            <a:r>
              <a:rPr lang="en-US" b="1" u="sng"/>
              <a:t>Thực hiện phân cấp cấu trúc</a:t>
            </a:r>
          </a:p>
          <a:p>
            <a:pPr>
              <a:buFont typeface="Wingdings" panose="05000000000000000000" pitchFamily="2" charset="2"/>
              <a:buChar char="Ø"/>
            </a:pPr>
            <a:r>
              <a:rPr lang="en-US"/>
              <a:t>Chúng ta cần phân cấp cấu trúc vì:</a:t>
            </a:r>
          </a:p>
          <a:p>
            <a:pPr lvl="1">
              <a:buFont typeface="Wingdings" panose="05000000000000000000" pitchFamily="2" charset="2"/>
              <a:buChar char="§"/>
            </a:pPr>
            <a:r>
              <a:rPr lang="vi-VN" sz="2800"/>
              <a:t>Người dùng xem một trang web có xu hướng quét nhanh để tìm nội dung có liên quan, thường chỉ đọc tiêu đề, để bắt đầu.</a:t>
            </a:r>
            <a:endParaRPr lang="en-US" sz="2800"/>
          </a:p>
          <a:p>
            <a:pPr lvl="1">
              <a:buFont typeface="Wingdings" panose="05000000000000000000" pitchFamily="2" charset="2"/>
              <a:buChar char="§"/>
            </a:pPr>
            <a:r>
              <a:rPr lang="vi-VN" sz="2800"/>
              <a:t>Các công cụ tìm kiếm lập chỉ mục trang của bạn coi nội dung của các tiêu đề là những từ khóa quan trọng để ảnh hưởng đến thứ hạng tìm kiếm của trang.</a:t>
            </a:r>
            <a:endParaRPr lang="en-US" sz="2800"/>
          </a:p>
          <a:p>
            <a:pPr lvl="1">
              <a:buFont typeface="Wingdings" panose="05000000000000000000" pitchFamily="2" charset="2"/>
              <a:buChar char="§"/>
            </a:pPr>
            <a:r>
              <a:rPr lang="vi-VN" sz="2800"/>
              <a:t>Để tạo kiểu nội dung bằng CSS hoặc làm cho nội dung đó thực hiện những điều thú vị với JavaScript, bạn cần có các yếu tố bao bọc nội dung có liên quan, để CSS / JavaScript có thể hoạt động một cách hiệu quả.</a:t>
            </a:r>
            <a:endParaRPr lang="vi-VN"/>
          </a:p>
          <a:p>
            <a:endParaRPr lang="en-US"/>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40</a:t>
            </a:fld>
            <a:endParaRPr lang="en-US"/>
          </a:p>
        </p:txBody>
      </p:sp>
    </p:spTree>
    <p:extLst>
      <p:ext uri="{BB962C8B-B14F-4D97-AF65-F5344CB8AC3E}">
        <p14:creationId xmlns:p14="http://schemas.microsoft.com/office/powerpoint/2010/main" val="393629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lstStyle/>
          <a:p>
            <a:r>
              <a:rPr lang="en-US" b="1">
                <a:solidFill>
                  <a:schemeClr val="accent1">
                    <a:lumMod val="75000"/>
                  </a:schemeClr>
                </a:solidFill>
              </a:rPr>
              <a:t>b. Danh sách</a:t>
            </a:r>
          </a:p>
          <a:p>
            <a:r>
              <a:rPr lang="vi-VN" b="1" u="sng"/>
              <a:t>Không theo thứ tự</a:t>
            </a:r>
          </a:p>
          <a:p>
            <a:pPr>
              <a:buFont typeface="Wingdings" panose="05000000000000000000" pitchFamily="2" charset="2"/>
              <a:buChar char="Ø"/>
            </a:pPr>
            <a:r>
              <a:rPr lang="vi-VN"/>
              <a:t>Danh sách không có thứ tự được sử dụng để đánh dấu danh sách các mục mà thứ tự của các mục không quan trọng.</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41</a:t>
            </a:fld>
            <a:endParaRPr lang="en-US"/>
          </a:p>
        </p:txBody>
      </p:sp>
      <p:pic>
        <p:nvPicPr>
          <p:cNvPr id="5" name="Picture 4">
            <a:extLst>
              <a:ext uri="{FF2B5EF4-FFF2-40B4-BE49-F238E27FC236}">
                <a16:creationId xmlns:a16="http://schemas.microsoft.com/office/drawing/2014/main" id="{48F394D5-C1D7-48C8-90F5-12D11C7D7C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33930" y="3269644"/>
            <a:ext cx="3211700" cy="2997587"/>
          </a:xfrm>
          <a:prstGeom prst="rect">
            <a:avLst/>
          </a:prstGeom>
          <a:noFill/>
          <a:ln>
            <a:noFill/>
          </a:ln>
        </p:spPr>
      </p:pic>
      <p:pic>
        <p:nvPicPr>
          <p:cNvPr id="6" name="Picture 5">
            <a:extLst>
              <a:ext uri="{FF2B5EF4-FFF2-40B4-BE49-F238E27FC236}">
                <a16:creationId xmlns:a16="http://schemas.microsoft.com/office/drawing/2014/main" id="{B6342BE3-D251-4BFA-B501-5AED1A2AC1F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50960" y="3909925"/>
            <a:ext cx="1929765" cy="1717024"/>
          </a:xfrm>
          <a:prstGeom prst="rect">
            <a:avLst/>
          </a:prstGeom>
          <a:noFill/>
          <a:ln>
            <a:noFill/>
          </a:ln>
        </p:spPr>
      </p:pic>
      <p:sp>
        <p:nvSpPr>
          <p:cNvPr id="7" name="Arrow: Right 6">
            <a:extLst>
              <a:ext uri="{FF2B5EF4-FFF2-40B4-BE49-F238E27FC236}">
                <a16:creationId xmlns:a16="http://schemas.microsoft.com/office/drawing/2014/main" id="{5D60D4AC-B9C0-4843-9E05-0D9D5F55A5CA}"/>
              </a:ext>
            </a:extLst>
          </p:cNvPr>
          <p:cNvSpPr/>
          <p:nvPr/>
        </p:nvSpPr>
        <p:spPr>
          <a:xfrm>
            <a:off x="5903234" y="4261566"/>
            <a:ext cx="1086846" cy="101518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3219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lstStyle/>
          <a:p>
            <a:r>
              <a:rPr lang="en-US" b="1">
                <a:solidFill>
                  <a:schemeClr val="accent1">
                    <a:lumMod val="75000"/>
                  </a:schemeClr>
                </a:solidFill>
              </a:rPr>
              <a:t>b. Danh sách</a:t>
            </a:r>
          </a:p>
          <a:p>
            <a:r>
              <a:rPr lang="en-US" b="1" u="sng"/>
              <a:t>Có thứ tự</a:t>
            </a:r>
          </a:p>
          <a:p>
            <a:pPr>
              <a:buFont typeface="Wingdings" panose="05000000000000000000" pitchFamily="2" charset="2"/>
              <a:buChar char="Ø"/>
            </a:pPr>
            <a:r>
              <a:rPr lang="en-US"/>
              <a:t>Danh sách có thứ tự là danh sách trong đó thứ tự của các mục có ý nghĩa quan trọng.</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42</a:t>
            </a:fld>
            <a:endParaRPr lang="en-US"/>
          </a:p>
        </p:txBody>
      </p:sp>
      <p:pic>
        <p:nvPicPr>
          <p:cNvPr id="5" name="Picture 4">
            <a:extLst>
              <a:ext uri="{FF2B5EF4-FFF2-40B4-BE49-F238E27FC236}">
                <a16:creationId xmlns:a16="http://schemas.microsoft.com/office/drawing/2014/main" id="{310F9CEA-048D-442C-B5B3-D7DF62C8ED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128" y="3196480"/>
            <a:ext cx="6180422" cy="2188320"/>
          </a:xfrm>
          <a:prstGeom prst="rect">
            <a:avLst/>
          </a:prstGeom>
          <a:noFill/>
          <a:ln>
            <a:noFill/>
          </a:ln>
        </p:spPr>
      </p:pic>
      <p:pic>
        <p:nvPicPr>
          <p:cNvPr id="6" name="Picture 5">
            <a:extLst>
              <a:ext uri="{FF2B5EF4-FFF2-40B4-BE49-F238E27FC236}">
                <a16:creationId xmlns:a16="http://schemas.microsoft.com/office/drawing/2014/main" id="{BC380AC3-CCE5-4C49-B5B5-09988453159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21722" y="4738668"/>
            <a:ext cx="5696150" cy="1528563"/>
          </a:xfrm>
          <a:prstGeom prst="rect">
            <a:avLst/>
          </a:prstGeom>
          <a:noFill/>
          <a:ln>
            <a:noFill/>
          </a:ln>
        </p:spPr>
      </p:pic>
      <p:sp>
        <p:nvSpPr>
          <p:cNvPr id="7" name="Arrow: Bent 6">
            <a:extLst>
              <a:ext uri="{FF2B5EF4-FFF2-40B4-BE49-F238E27FC236}">
                <a16:creationId xmlns:a16="http://schemas.microsoft.com/office/drawing/2014/main" id="{362F5AA6-5E4C-419B-9776-6A19EAA289D1}"/>
              </a:ext>
            </a:extLst>
          </p:cNvPr>
          <p:cNvSpPr/>
          <p:nvPr/>
        </p:nvSpPr>
        <p:spPr>
          <a:xfrm rot="5400000">
            <a:off x="6396320" y="3859352"/>
            <a:ext cx="784287" cy="758884"/>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48096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lstStyle/>
          <a:p>
            <a:r>
              <a:rPr lang="en-US" b="1">
                <a:solidFill>
                  <a:schemeClr val="accent1">
                    <a:lumMod val="75000"/>
                  </a:schemeClr>
                </a:solidFill>
              </a:rPr>
              <a:t>b. Danh sách</a:t>
            </a:r>
          </a:p>
          <a:p>
            <a:r>
              <a:rPr lang="en-US" b="1" u="sng"/>
              <a:t>Danh sách lồng vào nhau</a:t>
            </a:r>
          </a:p>
          <a:p>
            <a:pPr>
              <a:buFont typeface="Wingdings" panose="05000000000000000000" pitchFamily="2" charset="2"/>
              <a:buChar char="Ø"/>
            </a:pPr>
            <a:r>
              <a:rPr lang="en-US"/>
              <a:t>Hoàn toàn ổn khi lồng một danh sách này vào trong một danh sách khác.</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43</a:t>
            </a:fld>
            <a:endParaRPr lang="en-US"/>
          </a:p>
        </p:txBody>
      </p:sp>
      <p:pic>
        <p:nvPicPr>
          <p:cNvPr id="5" name="Picture 4">
            <a:extLst>
              <a:ext uri="{FF2B5EF4-FFF2-40B4-BE49-F238E27FC236}">
                <a16:creationId xmlns:a16="http://schemas.microsoft.com/office/drawing/2014/main" id="{74A7D843-1877-4012-97A3-25F80A83C6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5667" y="2929572"/>
            <a:ext cx="8307965" cy="3229928"/>
          </a:xfrm>
          <a:prstGeom prst="rect">
            <a:avLst/>
          </a:prstGeom>
          <a:noFill/>
          <a:ln>
            <a:noFill/>
          </a:ln>
        </p:spPr>
      </p:pic>
    </p:spTree>
    <p:extLst>
      <p:ext uri="{BB962C8B-B14F-4D97-AF65-F5344CB8AC3E}">
        <p14:creationId xmlns:p14="http://schemas.microsoft.com/office/powerpoint/2010/main" val="4285435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DA7-C5C8-4CEA-A5DA-4643011823E6}"/>
              </a:ext>
            </a:extLst>
          </p:cNvPr>
          <p:cNvSpPr>
            <a:spLocks noGrp="1"/>
          </p:cNvSpPr>
          <p:nvPr>
            <p:ph type="title"/>
          </p:nvPr>
        </p:nvSpPr>
        <p:spPr/>
        <p:txBody>
          <a:bodyPr>
            <a:normAutofit/>
          </a:bodyPr>
          <a:lstStyle/>
          <a:p>
            <a:r>
              <a:rPr lang="vi-VN"/>
              <a:t>2.3.</a:t>
            </a:r>
            <a:r>
              <a:rPr lang="en-US"/>
              <a:t> </a:t>
            </a:r>
            <a:r>
              <a:rPr lang="vi-VN"/>
              <a:t>Các nguyên tắc định dạng cơ bản</a:t>
            </a:r>
            <a:endParaRPr lang="en-US"/>
          </a:p>
        </p:txBody>
      </p:sp>
      <p:sp>
        <p:nvSpPr>
          <p:cNvPr id="3" name="Content Placeholder 2">
            <a:extLst>
              <a:ext uri="{FF2B5EF4-FFF2-40B4-BE49-F238E27FC236}">
                <a16:creationId xmlns:a16="http://schemas.microsoft.com/office/drawing/2014/main" id="{7B13C8DD-997D-4A0B-BDA2-5F28165BA519}"/>
              </a:ext>
            </a:extLst>
          </p:cNvPr>
          <p:cNvSpPr>
            <a:spLocks noGrp="1"/>
          </p:cNvSpPr>
          <p:nvPr>
            <p:ph idx="1"/>
          </p:nvPr>
        </p:nvSpPr>
        <p:spPr/>
        <p:txBody>
          <a:bodyPr/>
          <a:lstStyle/>
          <a:p>
            <a:r>
              <a:rPr lang="en-US" b="1">
                <a:solidFill>
                  <a:schemeClr val="accent1">
                    <a:lumMod val="75000"/>
                  </a:schemeClr>
                </a:solidFill>
              </a:rPr>
              <a:t>c. Định dạng văn bản</a:t>
            </a:r>
          </a:p>
          <a:p>
            <a:r>
              <a:rPr lang="vi-VN" b="1" u="sng"/>
              <a:t>Nhấn mạnh</a:t>
            </a:r>
          </a:p>
          <a:p>
            <a:pPr>
              <a:buFont typeface="Wingdings" panose="05000000000000000000" pitchFamily="2" charset="2"/>
              <a:buChar char="Ø"/>
            </a:pPr>
            <a:r>
              <a:rPr lang="vi-VN" sz="2400"/>
              <a:t>Trong HTML, chúng ta sử dụng phần tử &lt;em&gt; (nhấn mạnh) để đánh dấu.</a:t>
            </a:r>
            <a:endParaRPr lang="en-US" sz="2400"/>
          </a:p>
          <a:p>
            <a:endParaRPr lang="en-US" sz="2400"/>
          </a:p>
          <a:p>
            <a:endParaRPr lang="en-US" sz="1000"/>
          </a:p>
          <a:p>
            <a:r>
              <a:rPr lang="vi-VN" b="1" u="sng"/>
              <a:t>Quan trọng</a:t>
            </a:r>
          </a:p>
          <a:p>
            <a:pPr>
              <a:buFont typeface="Wingdings" panose="05000000000000000000" pitchFamily="2" charset="2"/>
              <a:buChar char="Ø"/>
            </a:pPr>
            <a:r>
              <a:rPr lang="vi-VN" sz="2400"/>
              <a:t>Trong HTML, chúng ta sử dụng phần tử &lt;strong&gt; để đánh dấu</a:t>
            </a:r>
            <a:r>
              <a:rPr lang="en-US" sz="2400"/>
              <a:t>.</a:t>
            </a:r>
          </a:p>
        </p:txBody>
      </p:sp>
      <p:sp>
        <p:nvSpPr>
          <p:cNvPr id="4" name="Slide Number Placeholder 3">
            <a:extLst>
              <a:ext uri="{FF2B5EF4-FFF2-40B4-BE49-F238E27FC236}">
                <a16:creationId xmlns:a16="http://schemas.microsoft.com/office/drawing/2014/main" id="{D2911547-199C-4901-9F33-537034F4AB0E}"/>
              </a:ext>
            </a:extLst>
          </p:cNvPr>
          <p:cNvSpPr>
            <a:spLocks noGrp="1"/>
          </p:cNvSpPr>
          <p:nvPr>
            <p:ph type="sldNum" sz="quarter" idx="12"/>
          </p:nvPr>
        </p:nvSpPr>
        <p:spPr/>
        <p:txBody>
          <a:bodyPr/>
          <a:lstStyle/>
          <a:p>
            <a:fld id="{5771DB1C-B372-4CFA-B223-ECAC3FCFC319}" type="slidenum">
              <a:rPr lang="en-US" smtClean="0"/>
              <a:t>44</a:t>
            </a:fld>
            <a:endParaRPr lang="en-US"/>
          </a:p>
        </p:txBody>
      </p:sp>
      <p:pic>
        <p:nvPicPr>
          <p:cNvPr id="5" name="Picture 4">
            <a:extLst>
              <a:ext uri="{FF2B5EF4-FFF2-40B4-BE49-F238E27FC236}">
                <a16:creationId xmlns:a16="http://schemas.microsoft.com/office/drawing/2014/main" id="{3EA006D2-1FE0-4360-8B2D-C5FCF60C52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37627" y="2836128"/>
            <a:ext cx="6516746" cy="964565"/>
          </a:xfrm>
          <a:prstGeom prst="rect">
            <a:avLst/>
          </a:prstGeom>
          <a:noFill/>
          <a:ln>
            <a:noFill/>
          </a:ln>
        </p:spPr>
      </p:pic>
      <p:pic>
        <p:nvPicPr>
          <p:cNvPr id="6" name="Picture 5">
            <a:extLst>
              <a:ext uri="{FF2B5EF4-FFF2-40B4-BE49-F238E27FC236}">
                <a16:creationId xmlns:a16="http://schemas.microsoft.com/office/drawing/2014/main" id="{8C7AB58F-AA2F-45FA-A3FF-0629EC6595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2689" y="4769907"/>
            <a:ext cx="6913922" cy="1389593"/>
          </a:xfrm>
          <a:prstGeom prst="rect">
            <a:avLst/>
          </a:prstGeom>
          <a:noFill/>
          <a:ln>
            <a:noFill/>
          </a:ln>
        </p:spPr>
      </p:pic>
    </p:spTree>
    <p:extLst>
      <p:ext uri="{BB962C8B-B14F-4D97-AF65-F5344CB8AC3E}">
        <p14:creationId xmlns:p14="http://schemas.microsoft.com/office/powerpoint/2010/main" val="2824317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p:txBody>
          <a:bodyPr>
            <a:normAutofit/>
          </a:bodyPr>
          <a:lstStyle/>
          <a:p>
            <a:r>
              <a:rPr lang="en-US"/>
              <a:t>2.4. Tạo siêu liên kết</a:t>
            </a:r>
          </a:p>
        </p:txBody>
      </p: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p:txBody>
          <a:bodyPr>
            <a:normAutofit/>
          </a:bodyPr>
          <a:lstStyle/>
          <a:p>
            <a:r>
              <a:rPr lang="vi-VN" sz="4000"/>
              <a:t>a.	Liên kết</a:t>
            </a:r>
          </a:p>
          <a:p>
            <a:r>
              <a:rPr lang="vi-VN" sz="4000"/>
              <a:t>b.	URL và đường dẫn</a:t>
            </a:r>
          </a:p>
          <a:p>
            <a:r>
              <a:rPr lang="vi-VN" sz="4000"/>
              <a:t>c.	Cách tạo liên kết</a:t>
            </a:r>
          </a:p>
          <a:p>
            <a:r>
              <a:rPr lang="vi-VN" sz="4000"/>
              <a:t>d.	Liên kết e-mail</a:t>
            </a:r>
          </a:p>
        </p:txBody>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p:txBody>
          <a:bodyPr/>
          <a:lstStyle/>
          <a:p>
            <a:fld id="{5771DB1C-B372-4CFA-B223-ECAC3FCFC319}" type="slidenum">
              <a:rPr lang="en-US" smtClean="0"/>
              <a:t>45</a:t>
            </a:fld>
            <a:endParaRPr lang="en-US"/>
          </a:p>
        </p:txBody>
      </p:sp>
    </p:spTree>
    <p:extLst>
      <p:ext uri="{BB962C8B-B14F-4D97-AF65-F5344CB8AC3E}">
        <p14:creationId xmlns:p14="http://schemas.microsoft.com/office/powerpoint/2010/main" val="230970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p:txBody>
          <a:bodyPr>
            <a:normAutofit/>
          </a:bodyPr>
          <a:lstStyle/>
          <a:p>
            <a:r>
              <a:rPr lang="en-US"/>
              <a:t>2.4. Tạo siêu liên kết</a:t>
            </a:r>
          </a:p>
        </p:txBody>
      </p: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p:txBody>
          <a:bodyPr/>
          <a:lstStyle/>
          <a:p>
            <a:r>
              <a:rPr lang="en-US" b="1">
                <a:solidFill>
                  <a:schemeClr val="accent1">
                    <a:lumMod val="75000"/>
                  </a:schemeClr>
                </a:solidFill>
              </a:rPr>
              <a:t>a. Liên kết</a:t>
            </a:r>
          </a:p>
          <a:p>
            <a:pPr>
              <a:buFont typeface="Wingdings" panose="05000000000000000000" pitchFamily="2" charset="2"/>
              <a:buChar char="Ø"/>
            </a:pPr>
            <a:r>
              <a:rPr lang="vi-VN"/>
              <a:t>Một liên kết cơ bản được tạo bằng cách bao bọc văn bản hoặc nội dung khác</a:t>
            </a:r>
            <a:r>
              <a:rPr lang="en-US"/>
              <a:t> </a:t>
            </a:r>
            <a:r>
              <a:rPr lang="vi-VN"/>
              <a:t>bên trong phần tử &lt;a&gt; và sử dụng thuộc tính href, có chứa địa chỉ web.</a:t>
            </a:r>
            <a:endParaRPr lang="en-US"/>
          </a:p>
          <a:p>
            <a:pPr>
              <a:buFont typeface="Wingdings" panose="05000000000000000000" pitchFamily="2" charset="2"/>
              <a:buChar char="Ø"/>
            </a:pPr>
            <a:r>
              <a:rPr lang="en-US"/>
              <a:t>Title chứa thông tin bổ sung về liên kết.</a:t>
            </a:r>
          </a:p>
        </p:txBody>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p:txBody>
          <a:bodyPr/>
          <a:lstStyle/>
          <a:p>
            <a:fld id="{5771DB1C-B372-4CFA-B223-ECAC3FCFC319}" type="slidenum">
              <a:rPr lang="en-US" smtClean="0"/>
              <a:t>46</a:t>
            </a:fld>
            <a:endParaRPr lang="en-US"/>
          </a:p>
        </p:txBody>
      </p:sp>
      <p:pic>
        <p:nvPicPr>
          <p:cNvPr id="7" name="Picture 6">
            <a:extLst>
              <a:ext uri="{FF2B5EF4-FFF2-40B4-BE49-F238E27FC236}">
                <a16:creationId xmlns:a16="http://schemas.microsoft.com/office/drawing/2014/main" id="{3D0A1278-E425-45D0-B769-6D751D58B6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219833"/>
            <a:ext cx="6981190" cy="1829385"/>
          </a:xfrm>
          <a:prstGeom prst="rect">
            <a:avLst/>
          </a:prstGeom>
          <a:noFill/>
          <a:ln>
            <a:noFill/>
          </a:ln>
        </p:spPr>
      </p:pic>
      <p:pic>
        <p:nvPicPr>
          <p:cNvPr id="8" name="Picture 7">
            <a:extLst>
              <a:ext uri="{FF2B5EF4-FFF2-40B4-BE49-F238E27FC236}">
                <a16:creationId xmlns:a16="http://schemas.microsoft.com/office/drawing/2014/main" id="{DE4A9438-4272-4DE4-9EC5-8D9CBB9AC9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62276" y="5444885"/>
            <a:ext cx="9520427" cy="795895"/>
          </a:xfrm>
          <a:prstGeom prst="rect">
            <a:avLst/>
          </a:prstGeom>
          <a:noFill/>
          <a:ln>
            <a:noFill/>
          </a:ln>
        </p:spPr>
      </p:pic>
      <p:sp>
        <p:nvSpPr>
          <p:cNvPr id="9" name="Arrow: Bent 8">
            <a:extLst>
              <a:ext uri="{FF2B5EF4-FFF2-40B4-BE49-F238E27FC236}">
                <a16:creationId xmlns:a16="http://schemas.microsoft.com/office/drawing/2014/main" id="{CFE8DAF0-3153-46C1-9A2D-334C9896999F}"/>
              </a:ext>
            </a:extLst>
          </p:cNvPr>
          <p:cNvSpPr/>
          <p:nvPr/>
        </p:nvSpPr>
        <p:spPr>
          <a:xfrm rot="5400000">
            <a:off x="7762054" y="3921273"/>
            <a:ext cx="1146513" cy="1109378"/>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6009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p:txBody>
          <a:bodyPr>
            <a:normAutofit/>
          </a:bodyPr>
          <a:lstStyle/>
          <a:p>
            <a:r>
              <a:rPr lang="en-US"/>
              <a:t>2.4. Tạo siêu liên kết</a:t>
            </a:r>
          </a:p>
        </p:txBody>
      </p: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URL và đường dẫn</a:t>
            </a:r>
          </a:p>
          <a:p>
            <a:pPr>
              <a:buFont typeface="Wingdings" panose="05000000000000000000" pitchFamily="2" charset="2"/>
              <a:buChar char="Ø"/>
            </a:pPr>
            <a:r>
              <a:rPr lang="vi-VN"/>
              <a:t>URL</a:t>
            </a:r>
            <a:r>
              <a:rPr lang="en-US"/>
              <a:t> </a:t>
            </a:r>
            <a:r>
              <a:rPr lang="vi-VN"/>
              <a:t>là một chuỗi văn bản xác định vị trí của một thứ gì đó trên Web.</a:t>
            </a:r>
          </a:p>
          <a:p>
            <a:pPr>
              <a:buFont typeface="Wingdings" panose="05000000000000000000" pitchFamily="2" charset="2"/>
              <a:buChar char="Ø"/>
            </a:pPr>
            <a:r>
              <a:rPr lang="vi-VN"/>
              <a:t>URL sử dụng đường dẫn để tìm tệp.</a:t>
            </a:r>
            <a:endParaRPr lang="en-US"/>
          </a:p>
        </p:txBody>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p:txBody>
          <a:bodyPr/>
          <a:lstStyle/>
          <a:p>
            <a:fld id="{5771DB1C-B372-4CFA-B223-ECAC3FCFC319}" type="slidenum">
              <a:rPr lang="en-US" smtClean="0"/>
              <a:t>47</a:t>
            </a:fld>
            <a:endParaRPr lang="en-US"/>
          </a:p>
        </p:txBody>
      </p:sp>
      <p:pic>
        <p:nvPicPr>
          <p:cNvPr id="5" name="Picture 4">
            <a:extLst>
              <a:ext uri="{FF2B5EF4-FFF2-40B4-BE49-F238E27FC236}">
                <a16:creationId xmlns:a16="http://schemas.microsoft.com/office/drawing/2014/main" id="{D3B35124-10BC-48E1-BA8D-04722838FE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97084" y="3159638"/>
            <a:ext cx="9201175" cy="1067592"/>
          </a:xfrm>
          <a:prstGeom prst="rect">
            <a:avLst/>
          </a:prstGeom>
          <a:noFill/>
          <a:ln>
            <a:noFill/>
          </a:ln>
        </p:spPr>
      </p:pic>
      <p:pic>
        <p:nvPicPr>
          <p:cNvPr id="6" name="Picture 5">
            <a:extLst>
              <a:ext uri="{FF2B5EF4-FFF2-40B4-BE49-F238E27FC236}">
                <a16:creationId xmlns:a16="http://schemas.microsoft.com/office/drawing/2014/main" id="{DDF68F1C-9B10-46AC-A5F8-EC86284E02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1647" y="4594761"/>
            <a:ext cx="9516005" cy="987108"/>
          </a:xfrm>
          <a:prstGeom prst="rect">
            <a:avLst/>
          </a:prstGeom>
          <a:noFill/>
          <a:ln>
            <a:noFill/>
          </a:ln>
        </p:spPr>
      </p:pic>
    </p:spTree>
    <p:extLst>
      <p:ext uri="{BB962C8B-B14F-4D97-AF65-F5344CB8AC3E}">
        <p14:creationId xmlns:p14="http://schemas.microsoft.com/office/powerpoint/2010/main" val="638386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a:xfrm>
            <a:off x="6411685" y="634946"/>
            <a:ext cx="5127171" cy="1450757"/>
          </a:xfrm>
        </p:spPr>
        <p:txBody>
          <a:bodyPr>
            <a:normAutofit/>
          </a:bodyPr>
          <a:lstStyle/>
          <a:p>
            <a:r>
              <a:rPr lang="en-US" sz="5100"/>
              <a:t>2.4. Tạo siêu liên kết</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84797881-24C6-496F-9C9D-960A1356E812}"/>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41668" y="645106"/>
            <a:ext cx="4854674" cy="5247747"/>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a:xfrm>
            <a:off x="6411684" y="2198914"/>
            <a:ext cx="5127172" cy="3670180"/>
          </a:xfrm>
        </p:spPr>
        <p:txBody>
          <a:bodyPr>
            <a:normAutofit/>
          </a:bodyPr>
          <a:lstStyle/>
          <a:p>
            <a:r>
              <a:rPr lang="en-US" b="1"/>
              <a:t>c. Cách tạo liên kết</a:t>
            </a:r>
          </a:p>
          <a:p>
            <a:r>
              <a:rPr lang="en-US" b="1" u="sng"/>
              <a:t>Sử dụng từ ngữ liên kết rõ ràng</a:t>
            </a: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48</a:t>
            </a:fld>
            <a:endParaRPr lang="en-US"/>
          </a:p>
        </p:txBody>
      </p:sp>
    </p:spTree>
    <p:extLst>
      <p:ext uri="{BB962C8B-B14F-4D97-AF65-F5344CB8AC3E}">
        <p14:creationId xmlns:p14="http://schemas.microsoft.com/office/powerpoint/2010/main" val="1892804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a:xfrm>
            <a:off x="7859485" y="634946"/>
            <a:ext cx="3690257" cy="1450757"/>
          </a:xfrm>
        </p:spPr>
        <p:txBody>
          <a:bodyPr>
            <a:normAutofit/>
          </a:bodyPr>
          <a:lstStyle/>
          <a:p>
            <a:r>
              <a:rPr lang="en-US" sz="5100"/>
              <a:t>2.4. Tạo siêu liên kết</a:t>
            </a:r>
          </a:p>
        </p:txBody>
      </p:sp>
      <p:pic>
        <p:nvPicPr>
          <p:cNvPr id="5" name="Picture 4" descr="Text&#10;&#10;Description automatically generated">
            <a:extLst>
              <a:ext uri="{FF2B5EF4-FFF2-40B4-BE49-F238E27FC236}">
                <a16:creationId xmlns:a16="http://schemas.microsoft.com/office/drawing/2014/main" id="{8456ACB3-5CD6-405E-BB86-D60FE9CB3C9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33999" y="1733941"/>
            <a:ext cx="6909801" cy="3126686"/>
          </a:xfrm>
          <a:prstGeom prst="rect">
            <a:avLst/>
          </a:prstGeom>
          <a:noFill/>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a:xfrm>
            <a:off x="7859485" y="2198914"/>
            <a:ext cx="3690257" cy="3670180"/>
          </a:xfrm>
        </p:spPr>
        <p:txBody>
          <a:bodyPr>
            <a:normAutofit/>
          </a:bodyPr>
          <a:lstStyle/>
          <a:p>
            <a:r>
              <a:rPr lang="en-US" b="1"/>
              <a:t>c. Cách tạo liên kết</a:t>
            </a:r>
          </a:p>
          <a:p>
            <a:pPr algn="l"/>
            <a:r>
              <a:rPr lang="en-US" b="1" u="sng"/>
              <a:t>Liên kết với các tài nguyên không phải HTML</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49</a:t>
            </a:fld>
            <a:endParaRPr lang="en-US"/>
          </a:p>
        </p:txBody>
      </p:sp>
    </p:spTree>
    <p:extLst>
      <p:ext uri="{BB962C8B-B14F-4D97-AF65-F5344CB8AC3E}">
        <p14:creationId xmlns:p14="http://schemas.microsoft.com/office/powerpoint/2010/main" val="268746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lstStyle/>
          <a:p>
            <a:pPr>
              <a:buFont typeface="Wingdings" panose="05000000000000000000" pitchFamily="2" charset="2"/>
              <a:buChar char="Ø"/>
            </a:pPr>
            <a:r>
              <a:rPr lang="vi-VN"/>
              <a:t>Chức năng cơ bản của HTML:</a:t>
            </a:r>
            <a:endParaRPr lang="en-US"/>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5</a:t>
            </a:fld>
            <a:endParaRPr lang="en-US"/>
          </a:p>
        </p:txBody>
      </p:sp>
      <p:graphicFrame>
        <p:nvGraphicFramePr>
          <p:cNvPr id="5" name="Diagram 4">
            <a:extLst>
              <a:ext uri="{FF2B5EF4-FFF2-40B4-BE49-F238E27FC236}">
                <a16:creationId xmlns:a16="http://schemas.microsoft.com/office/drawing/2014/main" id="{A7EEE4C4-94C1-4CF8-8E3F-1B091E90F27D}"/>
              </a:ext>
            </a:extLst>
          </p:cNvPr>
          <p:cNvGraphicFramePr/>
          <p:nvPr>
            <p:extLst>
              <p:ext uri="{D42A27DB-BD31-4B8C-83A1-F6EECF244321}">
                <p14:modId xmlns:p14="http://schemas.microsoft.com/office/powerpoint/2010/main" val="2088800378"/>
              </p:ext>
            </p:extLst>
          </p:nvPr>
        </p:nvGraphicFramePr>
        <p:xfrm>
          <a:off x="241300" y="1615440"/>
          <a:ext cx="11709399" cy="4694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149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p:txBody>
          <a:bodyPr>
            <a:normAutofit/>
          </a:bodyPr>
          <a:lstStyle/>
          <a:p>
            <a:r>
              <a:rPr lang="en-US"/>
              <a:t>2.4. Tạo siêu liên kết</a:t>
            </a:r>
          </a:p>
        </p:txBody>
      </p: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p:txBody>
          <a:bodyPr/>
          <a:lstStyle/>
          <a:p>
            <a:r>
              <a:rPr lang="en-US" b="1">
                <a:solidFill>
                  <a:schemeClr val="accent1">
                    <a:lumMod val="75000"/>
                  </a:schemeClr>
                </a:solidFill>
              </a:rPr>
              <a:t>c. Cách tạo liên kết</a:t>
            </a:r>
          </a:p>
          <a:p>
            <a:r>
              <a:rPr lang="en-US" b="1" u="sng"/>
              <a:t>Sử dụng thuộc tính tải xuống</a:t>
            </a:r>
          </a:p>
        </p:txBody>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p:txBody>
          <a:bodyPr/>
          <a:lstStyle/>
          <a:p>
            <a:fld id="{5771DB1C-B372-4CFA-B223-ECAC3FCFC319}" type="slidenum">
              <a:rPr lang="en-US" smtClean="0"/>
              <a:t>50</a:t>
            </a:fld>
            <a:endParaRPr lang="en-US"/>
          </a:p>
        </p:txBody>
      </p:sp>
      <p:pic>
        <p:nvPicPr>
          <p:cNvPr id="5" name="Picture 4">
            <a:extLst>
              <a:ext uri="{FF2B5EF4-FFF2-40B4-BE49-F238E27FC236}">
                <a16:creationId xmlns:a16="http://schemas.microsoft.com/office/drawing/2014/main" id="{CDCEA4FC-3F42-4C9C-91E0-6BB493BDA8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0148" y="2706577"/>
            <a:ext cx="11491704" cy="2022476"/>
          </a:xfrm>
          <a:prstGeom prst="rect">
            <a:avLst/>
          </a:prstGeom>
          <a:noFill/>
          <a:ln>
            <a:noFill/>
          </a:ln>
        </p:spPr>
      </p:pic>
    </p:spTree>
    <p:extLst>
      <p:ext uri="{BB962C8B-B14F-4D97-AF65-F5344CB8AC3E}">
        <p14:creationId xmlns:p14="http://schemas.microsoft.com/office/powerpoint/2010/main" val="384993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F9E2-5711-49A9-8B36-C2A65ABEFF04}"/>
              </a:ext>
            </a:extLst>
          </p:cNvPr>
          <p:cNvSpPr>
            <a:spLocks noGrp="1"/>
          </p:cNvSpPr>
          <p:nvPr>
            <p:ph type="title"/>
          </p:nvPr>
        </p:nvSpPr>
        <p:spPr/>
        <p:txBody>
          <a:bodyPr>
            <a:normAutofit/>
          </a:bodyPr>
          <a:lstStyle/>
          <a:p>
            <a:r>
              <a:rPr lang="en-US"/>
              <a:t>2.4. Tạo siêu liên kết</a:t>
            </a:r>
          </a:p>
        </p:txBody>
      </p:sp>
      <p:sp>
        <p:nvSpPr>
          <p:cNvPr id="3" name="Content Placeholder 2">
            <a:extLst>
              <a:ext uri="{FF2B5EF4-FFF2-40B4-BE49-F238E27FC236}">
                <a16:creationId xmlns:a16="http://schemas.microsoft.com/office/drawing/2014/main" id="{53DAFD77-8872-4F83-BD6C-44D513E93535}"/>
              </a:ext>
            </a:extLst>
          </p:cNvPr>
          <p:cNvSpPr>
            <a:spLocks noGrp="1"/>
          </p:cNvSpPr>
          <p:nvPr>
            <p:ph idx="1"/>
          </p:nvPr>
        </p:nvSpPr>
        <p:spPr/>
        <p:txBody>
          <a:bodyPr/>
          <a:lstStyle/>
          <a:p>
            <a:r>
              <a:rPr lang="en-US" b="1">
                <a:solidFill>
                  <a:schemeClr val="accent1">
                    <a:lumMod val="75000"/>
                  </a:schemeClr>
                </a:solidFill>
              </a:rPr>
              <a:t>d. Liên kết e-mail</a:t>
            </a:r>
          </a:p>
          <a:p>
            <a:pPr>
              <a:buFont typeface="Wingdings" panose="05000000000000000000" pitchFamily="2" charset="2"/>
              <a:buChar char="Ø"/>
            </a:pPr>
            <a:r>
              <a:rPr lang="vi-VN"/>
              <a:t>Có thể tạo các liên kết hoặc nút mà khi được nhấp vào, sẽ mở ra một email gửi đi mới hơn là liên kết đến một tài nguyên hoặc một trang.</a:t>
            </a:r>
            <a:endParaRPr lang="en-US"/>
          </a:p>
          <a:p>
            <a:pPr>
              <a:buFont typeface="Wingdings" panose="05000000000000000000" pitchFamily="2" charset="2"/>
              <a:buChar char="Ø"/>
            </a:pPr>
            <a:r>
              <a:rPr lang="vi-VN"/>
              <a:t>Điều này được thực hiện bằng cách sử dụng phần tử &lt;a&gt; và lược đồ mailto: URL.</a:t>
            </a:r>
            <a:endParaRPr lang="en-US"/>
          </a:p>
        </p:txBody>
      </p:sp>
      <p:sp>
        <p:nvSpPr>
          <p:cNvPr id="4" name="Slide Number Placeholder 3">
            <a:extLst>
              <a:ext uri="{FF2B5EF4-FFF2-40B4-BE49-F238E27FC236}">
                <a16:creationId xmlns:a16="http://schemas.microsoft.com/office/drawing/2014/main" id="{D233BB46-6B96-4507-AE69-21306152CEE4}"/>
              </a:ext>
            </a:extLst>
          </p:cNvPr>
          <p:cNvSpPr>
            <a:spLocks noGrp="1"/>
          </p:cNvSpPr>
          <p:nvPr>
            <p:ph type="sldNum" sz="quarter" idx="12"/>
          </p:nvPr>
        </p:nvSpPr>
        <p:spPr/>
        <p:txBody>
          <a:bodyPr/>
          <a:lstStyle/>
          <a:p>
            <a:fld id="{5771DB1C-B372-4CFA-B223-ECAC3FCFC319}" type="slidenum">
              <a:rPr lang="en-US" smtClean="0"/>
              <a:t>51</a:t>
            </a:fld>
            <a:endParaRPr lang="en-US"/>
          </a:p>
        </p:txBody>
      </p:sp>
      <p:pic>
        <p:nvPicPr>
          <p:cNvPr id="5" name="Picture 4">
            <a:extLst>
              <a:ext uri="{FF2B5EF4-FFF2-40B4-BE49-F238E27FC236}">
                <a16:creationId xmlns:a16="http://schemas.microsoft.com/office/drawing/2014/main" id="{7A016DB4-C923-402B-AB39-D69682507E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8817" y="3895724"/>
            <a:ext cx="10734366" cy="1316355"/>
          </a:xfrm>
          <a:prstGeom prst="rect">
            <a:avLst/>
          </a:prstGeom>
          <a:noFill/>
          <a:ln>
            <a:noFill/>
          </a:ln>
        </p:spPr>
      </p:pic>
    </p:spTree>
    <p:extLst>
      <p:ext uri="{BB962C8B-B14F-4D97-AF65-F5344CB8AC3E}">
        <p14:creationId xmlns:p14="http://schemas.microsoft.com/office/powerpoint/2010/main" val="1885099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7C98-5819-4A14-BB0B-28CF0C74C1CB}"/>
              </a:ext>
            </a:extLst>
          </p:cNvPr>
          <p:cNvSpPr>
            <a:spLocks noGrp="1"/>
          </p:cNvSpPr>
          <p:nvPr>
            <p:ph type="title"/>
          </p:nvPr>
        </p:nvSpPr>
        <p:spPr/>
        <p:txBody>
          <a:bodyPr>
            <a:normAutofit/>
          </a:bodyPr>
          <a:lstStyle/>
          <a:p>
            <a:r>
              <a:rPr lang="en-US"/>
              <a:t>2.5. Cấu trúc tài liệu và trang Web</a:t>
            </a:r>
          </a:p>
        </p:txBody>
      </p:sp>
      <p:sp>
        <p:nvSpPr>
          <p:cNvPr id="3" name="Content Placeholder 2">
            <a:extLst>
              <a:ext uri="{FF2B5EF4-FFF2-40B4-BE49-F238E27FC236}">
                <a16:creationId xmlns:a16="http://schemas.microsoft.com/office/drawing/2014/main" id="{630CCEFC-610D-488C-A507-117C3F827D71}"/>
              </a:ext>
            </a:extLst>
          </p:cNvPr>
          <p:cNvSpPr>
            <a:spLocks noGrp="1"/>
          </p:cNvSpPr>
          <p:nvPr>
            <p:ph idx="1"/>
          </p:nvPr>
        </p:nvSpPr>
        <p:spPr/>
        <p:txBody>
          <a:bodyPr>
            <a:normAutofit/>
          </a:bodyPr>
          <a:lstStyle/>
          <a:p>
            <a:pPr>
              <a:buFont typeface="Wingdings" panose="05000000000000000000" pitchFamily="2" charset="2"/>
              <a:buChar char="Ø"/>
            </a:pPr>
            <a:r>
              <a:rPr lang="vi-VN"/>
              <a:t>Các trang web có thể và sẽ trông khá khác biệt với nhau, nhưng tất cả chúng đều có xu hướng chia sẻ các thành phần tiêu chuẩn tương tự nhau</a:t>
            </a:r>
            <a:r>
              <a:rPr lang="en-US"/>
              <a:t>:</a:t>
            </a:r>
          </a:p>
          <a:p>
            <a:pPr lvl="1">
              <a:buFont typeface="Wingdings" panose="05000000000000000000" pitchFamily="2" charset="2"/>
              <a:buChar char="§"/>
            </a:pPr>
            <a:r>
              <a:rPr lang="vi-VN" sz="2800" b="1"/>
              <a:t>Header</a:t>
            </a:r>
            <a:r>
              <a:rPr lang="vi-VN" sz="2800"/>
              <a:t>: </a:t>
            </a:r>
            <a:r>
              <a:rPr lang="en-US" sz="2800"/>
              <a:t>T</a:t>
            </a:r>
            <a:r>
              <a:rPr lang="vi-VN" sz="2800"/>
              <a:t>rên cùng với tiêu đề lớn, biểu trưng và có lẽ là một khẩu hiệu.</a:t>
            </a:r>
            <a:endParaRPr lang="en-US" sz="2800"/>
          </a:p>
          <a:p>
            <a:pPr lvl="1">
              <a:buFont typeface="Wingdings" panose="05000000000000000000" pitchFamily="2" charset="2"/>
              <a:buChar char="§"/>
            </a:pPr>
            <a:r>
              <a:rPr lang="vi-VN" sz="2800" b="1"/>
              <a:t>Navigation bar</a:t>
            </a:r>
            <a:r>
              <a:rPr lang="vi-VN" sz="2800"/>
              <a:t>: Liên kết đến các phần chính của trang web; thường được biểu diễn bằng các nút menu, liên kết hoặc tab.</a:t>
            </a:r>
          </a:p>
          <a:p>
            <a:pPr lvl="1">
              <a:buFont typeface="Wingdings" panose="05000000000000000000" pitchFamily="2" charset="2"/>
              <a:buChar char="§"/>
            </a:pPr>
            <a:r>
              <a:rPr lang="vi-VN" sz="2800" b="1"/>
              <a:t>Main content</a:t>
            </a:r>
            <a:r>
              <a:rPr lang="vi-VN" sz="2800"/>
              <a:t>: Một khu vực lớn ở trung tâm chứa hầu hết nội dung độc đáo của một trang web nhất định</a:t>
            </a:r>
            <a:r>
              <a:rPr lang="en-US" sz="2800"/>
              <a:t>.</a:t>
            </a:r>
            <a:endParaRPr lang="vi-VN" sz="2800"/>
          </a:p>
          <a:p>
            <a:pPr lvl="1">
              <a:buFont typeface="Wingdings" panose="05000000000000000000" pitchFamily="2" charset="2"/>
              <a:buChar char="§"/>
            </a:pPr>
            <a:r>
              <a:rPr lang="vi-VN" sz="2800" b="1"/>
              <a:t>Sidebar</a:t>
            </a:r>
            <a:r>
              <a:rPr lang="vi-VN" sz="2800"/>
              <a:t>: Một số thông tin ngoại vi, liên kết, trích dẫn, quảng cáo, v.v.</a:t>
            </a:r>
          </a:p>
          <a:p>
            <a:pPr lvl="1">
              <a:buFont typeface="Wingdings" panose="05000000000000000000" pitchFamily="2" charset="2"/>
              <a:buChar char="§"/>
            </a:pPr>
            <a:r>
              <a:rPr lang="vi-VN" sz="2800" b="1"/>
              <a:t>Footer</a:t>
            </a:r>
            <a:r>
              <a:rPr lang="vi-VN" sz="2800"/>
              <a:t>: Một dải ở cuối trang thường chứa thông báo bản quyền hoặc thông tin liên hệ.</a:t>
            </a:r>
          </a:p>
        </p:txBody>
      </p:sp>
      <p:sp>
        <p:nvSpPr>
          <p:cNvPr id="4" name="Slide Number Placeholder 3">
            <a:extLst>
              <a:ext uri="{FF2B5EF4-FFF2-40B4-BE49-F238E27FC236}">
                <a16:creationId xmlns:a16="http://schemas.microsoft.com/office/drawing/2014/main" id="{5DF86F3E-140F-4D88-B7B8-E99EBD5E8D7B}"/>
              </a:ext>
            </a:extLst>
          </p:cNvPr>
          <p:cNvSpPr>
            <a:spLocks noGrp="1"/>
          </p:cNvSpPr>
          <p:nvPr>
            <p:ph type="sldNum" sz="quarter" idx="12"/>
          </p:nvPr>
        </p:nvSpPr>
        <p:spPr/>
        <p:txBody>
          <a:bodyPr/>
          <a:lstStyle/>
          <a:p>
            <a:fld id="{5771DB1C-B372-4CFA-B223-ECAC3FCFC319}" type="slidenum">
              <a:rPr lang="en-US" smtClean="0"/>
              <a:t>52</a:t>
            </a:fld>
            <a:endParaRPr lang="en-US"/>
          </a:p>
        </p:txBody>
      </p:sp>
    </p:spTree>
    <p:extLst>
      <p:ext uri="{BB962C8B-B14F-4D97-AF65-F5344CB8AC3E}">
        <p14:creationId xmlns:p14="http://schemas.microsoft.com/office/powerpoint/2010/main" val="2612752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7C98-5819-4A14-BB0B-28CF0C74C1CB}"/>
              </a:ext>
            </a:extLst>
          </p:cNvPr>
          <p:cNvSpPr>
            <a:spLocks noGrp="1"/>
          </p:cNvSpPr>
          <p:nvPr>
            <p:ph type="title"/>
          </p:nvPr>
        </p:nvSpPr>
        <p:spPr/>
        <p:txBody>
          <a:bodyPr>
            <a:normAutofit/>
          </a:bodyPr>
          <a:lstStyle/>
          <a:p>
            <a:r>
              <a:rPr lang="en-US"/>
              <a:t>2.5. Cấu trúc tài liệu và trang Web</a:t>
            </a:r>
          </a:p>
        </p:txBody>
      </p:sp>
      <p:sp>
        <p:nvSpPr>
          <p:cNvPr id="4" name="Slide Number Placeholder 3">
            <a:extLst>
              <a:ext uri="{FF2B5EF4-FFF2-40B4-BE49-F238E27FC236}">
                <a16:creationId xmlns:a16="http://schemas.microsoft.com/office/drawing/2014/main" id="{5DF86F3E-140F-4D88-B7B8-E99EBD5E8D7B}"/>
              </a:ext>
            </a:extLst>
          </p:cNvPr>
          <p:cNvSpPr>
            <a:spLocks noGrp="1"/>
          </p:cNvSpPr>
          <p:nvPr>
            <p:ph type="sldNum" sz="quarter" idx="12"/>
          </p:nvPr>
        </p:nvSpPr>
        <p:spPr/>
        <p:txBody>
          <a:bodyPr/>
          <a:lstStyle/>
          <a:p>
            <a:fld id="{5771DB1C-B372-4CFA-B223-ECAC3FCFC319}" type="slidenum">
              <a:rPr lang="en-US" smtClean="0"/>
              <a:t>53</a:t>
            </a:fld>
            <a:endParaRPr lang="en-US"/>
          </a:p>
        </p:txBody>
      </p:sp>
      <p:pic>
        <p:nvPicPr>
          <p:cNvPr id="5" name="Picture 4" descr="a simple website structure example featuring a main heading, navigation menu, main content, side bar, and footer.">
            <a:extLst>
              <a:ext uri="{FF2B5EF4-FFF2-40B4-BE49-F238E27FC236}">
                <a16:creationId xmlns:a16="http://schemas.microsoft.com/office/drawing/2014/main" id="{B11768CE-492A-4378-B8DD-197D1BAF91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0764" y="1319296"/>
            <a:ext cx="7470472" cy="4918757"/>
          </a:xfrm>
          <a:prstGeom prst="rect">
            <a:avLst/>
          </a:prstGeom>
          <a:noFill/>
          <a:ln>
            <a:noFill/>
          </a:ln>
        </p:spPr>
      </p:pic>
    </p:spTree>
    <p:extLst>
      <p:ext uri="{BB962C8B-B14F-4D97-AF65-F5344CB8AC3E}">
        <p14:creationId xmlns:p14="http://schemas.microsoft.com/office/powerpoint/2010/main" val="4112040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27C98-5819-4A14-BB0B-28CF0C74C1CB}"/>
              </a:ext>
            </a:extLst>
          </p:cNvPr>
          <p:cNvSpPr>
            <a:spLocks noGrp="1"/>
          </p:cNvSpPr>
          <p:nvPr>
            <p:ph type="title"/>
          </p:nvPr>
        </p:nvSpPr>
        <p:spPr/>
        <p:txBody>
          <a:bodyPr>
            <a:normAutofit/>
          </a:bodyPr>
          <a:lstStyle/>
          <a:p>
            <a:r>
              <a:rPr lang="en-US"/>
              <a:t>2.5. Cấu trúc tài liệu và trang Web</a:t>
            </a:r>
          </a:p>
        </p:txBody>
      </p:sp>
      <p:sp>
        <p:nvSpPr>
          <p:cNvPr id="3" name="Content Placeholder 2">
            <a:extLst>
              <a:ext uri="{FF2B5EF4-FFF2-40B4-BE49-F238E27FC236}">
                <a16:creationId xmlns:a16="http://schemas.microsoft.com/office/drawing/2014/main" id="{630CCEFC-610D-488C-A507-117C3F827D71}"/>
              </a:ext>
            </a:extLst>
          </p:cNvPr>
          <p:cNvSpPr>
            <a:spLocks noGrp="1"/>
          </p:cNvSpPr>
          <p:nvPr>
            <p:ph idx="1"/>
          </p:nvPr>
        </p:nvSpPr>
        <p:spPr/>
        <p:txBody>
          <a:bodyPr>
            <a:normAutofit/>
          </a:bodyPr>
          <a:lstStyle/>
          <a:p>
            <a:pPr>
              <a:buFont typeface="Wingdings" panose="05000000000000000000" pitchFamily="2" charset="2"/>
              <a:buChar char="Ø"/>
            </a:pPr>
            <a:r>
              <a:rPr lang="vi-VN" sz="3200"/>
              <a:t>HTML cung cấp các thẻ chuyên dụng</a:t>
            </a:r>
            <a:r>
              <a:rPr lang="en-US" sz="3200"/>
              <a:t>:</a:t>
            </a:r>
          </a:p>
          <a:p>
            <a:pPr lvl="1">
              <a:buFont typeface="Wingdings" panose="05000000000000000000" pitchFamily="2" charset="2"/>
              <a:buChar char="§"/>
            </a:pPr>
            <a:r>
              <a:rPr lang="vi-VN" sz="3200" b="1"/>
              <a:t>Header</a:t>
            </a:r>
            <a:r>
              <a:rPr lang="vi-VN" sz="3200"/>
              <a:t>: &lt;header&gt;</a:t>
            </a:r>
          </a:p>
          <a:p>
            <a:pPr lvl="1">
              <a:buFont typeface="Wingdings" panose="05000000000000000000" pitchFamily="2" charset="2"/>
              <a:buChar char="§"/>
            </a:pPr>
            <a:r>
              <a:rPr lang="vi-VN" sz="3200" b="1"/>
              <a:t>Navigation bar</a:t>
            </a:r>
            <a:r>
              <a:rPr lang="vi-VN" sz="3200"/>
              <a:t>: &lt;nav&gt;</a:t>
            </a:r>
          </a:p>
          <a:p>
            <a:pPr lvl="1">
              <a:buFont typeface="Wingdings" panose="05000000000000000000" pitchFamily="2" charset="2"/>
              <a:buChar char="§"/>
            </a:pPr>
            <a:r>
              <a:rPr lang="vi-VN" sz="3200" b="1"/>
              <a:t>Main content</a:t>
            </a:r>
            <a:r>
              <a:rPr lang="vi-VN" sz="3200"/>
              <a:t>: &lt;main&gt;, với các phần phụ</a:t>
            </a:r>
            <a:r>
              <a:rPr lang="en-US" sz="3200"/>
              <a:t> có</a:t>
            </a:r>
            <a:r>
              <a:rPr lang="vi-VN" sz="3200"/>
              <a:t> nội dung khác nhau được đại diện bởi các phần tử &lt;article&gt;, &lt;section&gt; và &lt;div&gt;</a:t>
            </a:r>
          </a:p>
          <a:p>
            <a:pPr lvl="1">
              <a:buFont typeface="Wingdings" panose="05000000000000000000" pitchFamily="2" charset="2"/>
              <a:buChar char="§"/>
            </a:pPr>
            <a:r>
              <a:rPr lang="vi-VN" sz="3200" b="1"/>
              <a:t>Sidebar</a:t>
            </a:r>
            <a:r>
              <a:rPr lang="vi-VN" sz="3200"/>
              <a:t>: &lt;aside&gt;; thường được đặt bên trong</a:t>
            </a:r>
            <a:r>
              <a:rPr lang="en-US" sz="3200"/>
              <a:t> </a:t>
            </a:r>
            <a:r>
              <a:rPr lang="vi-VN" sz="3200"/>
              <a:t>&lt;main&gt;</a:t>
            </a:r>
          </a:p>
          <a:p>
            <a:pPr lvl="1">
              <a:buFont typeface="Wingdings" panose="05000000000000000000" pitchFamily="2" charset="2"/>
              <a:buChar char="§"/>
            </a:pPr>
            <a:r>
              <a:rPr lang="vi-VN" sz="3200" b="1"/>
              <a:t>Footer</a:t>
            </a:r>
            <a:r>
              <a:rPr lang="vi-VN" sz="3200"/>
              <a:t>: &lt;footer&gt;</a:t>
            </a:r>
          </a:p>
        </p:txBody>
      </p:sp>
      <p:sp>
        <p:nvSpPr>
          <p:cNvPr id="4" name="Slide Number Placeholder 3">
            <a:extLst>
              <a:ext uri="{FF2B5EF4-FFF2-40B4-BE49-F238E27FC236}">
                <a16:creationId xmlns:a16="http://schemas.microsoft.com/office/drawing/2014/main" id="{5DF86F3E-140F-4D88-B7B8-E99EBD5E8D7B}"/>
              </a:ext>
            </a:extLst>
          </p:cNvPr>
          <p:cNvSpPr>
            <a:spLocks noGrp="1"/>
          </p:cNvSpPr>
          <p:nvPr>
            <p:ph type="sldNum" sz="quarter" idx="12"/>
          </p:nvPr>
        </p:nvSpPr>
        <p:spPr/>
        <p:txBody>
          <a:bodyPr/>
          <a:lstStyle/>
          <a:p>
            <a:fld id="{5771DB1C-B372-4CFA-B223-ECAC3FCFC319}" type="slidenum">
              <a:rPr lang="en-US" smtClean="0"/>
              <a:t>54</a:t>
            </a:fld>
            <a:endParaRPr lang="en-US"/>
          </a:p>
        </p:txBody>
      </p:sp>
    </p:spTree>
    <p:extLst>
      <p:ext uri="{BB962C8B-B14F-4D97-AF65-F5344CB8AC3E}">
        <p14:creationId xmlns:p14="http://schemas.microsoft.com/office/powerpoint/2010/main" val="3757292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A047-2AEB-487C-A981-24197ABF8131}"/>
              </a:ext>
            </a:extLst>
          </p:cNvPr>
          <p:cNvSpPr>
            <a:spLocks noGrp="1"/>
          </p:cNvSpPr>
          <p:nvPr>
            <p:ph type="title"/>
          </p:nvPr>
        </p:nvSpPr>
        <p:spPr/>
        <p:txBody>
          <a:bodyPr>
            <a:normAutofit/>
          </a:bodyPr>
          <a:lstStyle/>
          <a:p>
            <a:r>
              <a:rPr lang="en-US"/>
              <a:t>2.6. Gỡ lỗi HTML</a:t>
            </a:r>
          </a:p>
        </p:txBody>
      </p:sp>
      <p:sp>
        <p:nvSpPr>
          <p:cNvPr id="3" name="Content Placeholder 2">
            <a:extLst>
              <a:ext uri="{FF2B5EF4-FFF2-40B4-BE49-F238E27FC236}">
                <a16:creationId xmlns:a16="http://schemas.microsoft.com/office/drawing/2014/main" id="{BD517988-9DF9-4162-8E39-A2602353A922}"/>
              </a:ext>
            </a:extLst>
          </p:cNvPr>
          <p:cNvSpPr>
            <a:spLocks noGrp="1"/>
          </p:cNvSpPr>
          <p:nvPr>
            <p:ph idx="1"/>
          </p:nvPr>
        </p:nvSpPr>
        <p:spPr/>
        <p:txBody>
          <a:bodyPr/>
          <a:lstStyle/>
          <a:p>
            <a:pPr>
              <a:buFont typeface="Wingdings" panose="05000000000000000000" pitchFamily="2" charset="2"/>
              <a:buChar char="Ø"/>
            </a:pPr>
            <a:r>
              <a:rPr lang="en-US"/>
              <a:t>Bản thân HTML không bị lỗi cú pháp vì trình duyệt phân tích cú pháp nó dễ dàng, có nghĩa là trang vẫn hiển thị ngay cả khi có lỗi cú pháp.</a:t>
            </a:r>
          </a:p>
          <a:p>
            <a:r>
              <a:rPr lang="en-US" b="1" u="sng"/>
              <a:t>Xác thực HTML</a:t>
            </a:r>
          </a:p>
          <a:p>
            <a:pPr>
              <a:buFont typeface="Wingdings" panose="05000000000000000000" pitchFamily="2" charset="2"/>
              <a:buChar char="Ø"/>
            </a:pPr>
            <a:r>
              <a:rPr lang="vi-VN"/>
              <a:t>Chiến lược tốt nhất là bắt đầu bằng cách chạy trang HTML thông qua </a:t>
            </a:r>
            <a:r>
              <a:rPr lang="vi-VN" b="1"/>
              <a:t>Markup Validation Service</a:t>
            </a:r>
            <a:r>
              <a:rPr lang="vi-VN"/>
              <a:t> - được tạo và duy trì bởi W3C, tổ chức trông coi các thông số kỹ thuật xác định HTML, CSS và các công nghệ web khác.</a:t>
            </a:r>
            <a:endParaRPr lang="en-US"/>
          </a:p>
          <a:p>
            <a:pPr>
              <a:buFont typeface="Wingdings" panose="05000000000000000000" pitchFamily="2" charset="2"/>
              <a:buChar char="Ø"/>
            </a:pPr>
            <a:r>
              <a:rPr lang="en-US"/>
              <a:t>Để chỉ định HTML cần xác thực, cần cung cấp địa chỉ web, tải lên tệp HTML hoặc nhập trực tiếp một số mã HTML.</a:t>
            </a:r>
          </a:p>
        </p:txBody>
      </p:sp>
      <p:sp>
        <p:nvSpPr>
          <p:cNvPr id="4" name="Slide Number Placeholder 3">
            <a:extLst>
              <a:ext uri="{FF2B5EF4-FFF2-40B4-BE49-F238E27FC236}">
                <a16:creationId xmlns:a16="http://schemas.microsoft.com/office/drawing/2014/main" id="{D166E110-DABE-4672-9CE5-F99F1932623A}"/>
              </a:ext>
            </a:extLst>
          </p:cNvPr>
          <p:cNvSpPr>
            <a:spLocks noGrp="1"/>
          </p:cNvSpPr>
          <p:nvPr>
            <p:ph type="sldNum" sz="quarter" idx="12"/>
          </p:nvPr>
        </p:nvSpPr>
        <p:spPr/>
        <p:txBody>
          <a:bodyPr/>
          <a:lstStyle/>
          <a:p>
            <a:fld id="{5771DB1C-B372-4CFA-B223-ECAC3FCFC319}" type="slidenum">
              <a:rPr lang="en-US" smtClean="0"/>
              <a:t>55</a:t>
            </a:fld>
            <a:endParaRPr lang="en-US"/>
          </a:p>
        </p:txBody>
      </p:sp>
    </p:spTree>
    <p:extLst>
      <p:ext uri="{BB962C8B-B14F-4D97-AF65-F5344CB8AC3E}">
        <p14:creationId xmlns:p14="http://schemas.microsoft.com/office/powerpoint/2010/main" val="1896824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0B1F-EC43-4EF5-BB03-969A0F70F05B}"/>
              </a:ext>
            </a:extLst>
          </p:cNvPr>
          <p:cNvSpPr>
            <a:spLocks noGrp="1"/>
          </p:cNvSpPr>
          <p:nvPr>
            <p:ph type="title"/>
          </p:nvPr>
        </p:nvSpPr>
        <p:spPr/>
        <p:txBody>
          <a:bodyPr/>
          <a:lstStyle/>
          <a:p>
            <a:r>
              <a:rPr lang="en-US"/>
              <a:t>2.6. Gỡ lỗi HTML</a:t>
            </a:r>
          </a:p>
        </p:txBody>
      </p:sp>
      <p:sp>
        <p:nvSpPr>
          <p:cNvPr id="3" name="Content Placeholder 2">
            <a:extLst>
              <a:ext uri="{FF2B5EF4-FFF2-40B4-BE49-F238E27FC236}">
                <a16:creationId xmlns:a16="http://schemas.microsoft.com/office/drawing/2014/main" id="{C31D859B-247E-4AAB-8CBF-FE47FB5E2B47}"/>
              </a:ext>
            </a:extLst>
          </p:cNvPr>
          <p:cNvSpPr>
            <a:spLocks noGrp="1"/>
          </p:cNvSpPr>
          <p:nvPr>
            <p:ph idx="1"/>
          </p:nvPr>
        </p:nvSpPr>
        <p:spPr/>
        <p:txBody>
          <a:bodyPr/>
          <a:lstStyle/>
          <a:p>
            <a:r>
              <a:rPr lang="en-US" b="1" u="sng"/>
              <a:t>Xác thực HTML</a:t>
            </a:r>
          </a:p>
          <a:p>
            <a:endParaRPr lang="en-US"/>
          </a:p>
        </p:txBody>
      </p:sp>
      <p:sp>
        <p:nvSpPr>
          <p:cNvPr id="4" name="Slide Number Placeholder 3">
            <a:extLst>
              <a:ext uri="{FF2B5EF4-FFF2-40B4-BE49-F238E27FC236}">
                <a16:creationId xmlns:a16="http://schemas.microsoft.com/office/drawing/2014/main" id="{35598FD1-4A92-4187-8618-4978F1E9B902}"/>
              </a:ext>
            </a:extLst>
          </p:cNvPr>
          <p:cNvSpPr>
            <a:spLocks noGrp="1"/>
          </p:cNvSpPr>
          <p:nvPr>
            <p:ph type="sldNum" sz="quarter" idx="12"/>
          </p:nvPr>
        </p:nvSpPr>
        <p:spPr/>
        <p:txBody>
          <a:bodyPr/>
          <a:lstStyle/>
          <a:p>
            <a:fld id="{5771DB1C-B372-4CFA-B223-ECAC3FCFC319}" type="slidenum">
              <a:rPr lang="en-US" smtClean="0"/>
              <a:t>56</a:t>
            </a:fld>
            <a:endParaRPr lang="en-US"/>
          </a:p>
        </p:txBody>
      </p:sp>
      <p:pic>
        <p:nvPicPr>
          <p:cNvPr id="5" name="Picture 4">
            <a:extLst>
              <a:ext uri="{FF2B5EF4-FFF2-40B4-BE49-F238E27FC236}">
                <a16:creationId xmlns:a16="http://schemas.microsoft.com/office/drawing/2014/main" id="{B4CBC59B-8933-4EAF-830D-3D5E80588C5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45869" y="1771057"/>
            <a:ext cx="6700262" cy="4496174"/>
          </a:xfrm>
          <a:prstGeom prst="rect">
            <a:avLst/>
          </a:prstGeom>
          <a:noFill/>
          <a:ln>
            <a:noFill/>
          </a:ln>
        </p:spPr>
      </p:pic>
    </p:spTree>
    <p:extLst>
      <p:ext uri="{BB962C8B-B14F-4D97-AF65-F5344CB8AC3E}">
        <p14:creationId xmlns:p14="http://schemas.microsoft.com/office/powerpoint/2010/main" val="2882323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A0B1F-EC43-4EF5-BB03-969A0F70F05B}"/>
              </a:ext>
            </a:extLst>
          </p:cNvPr>
          <p:cNvSpPr>
            <a:spLocks noGrp="1"/>
          </p:cNvSpPr>
          <p:nvPr>
            <p:ph type="title"/>
          </p:nvPr>
        </p:nvSpPr>
        <p:spPr/>
        <p:txBody>
          <a:bodyPr/>
          <a:lstStyle/>
          <a:p>
            <a:r>
              <a:rPr lang="en-US"/>
              <a:t>2.6. Gỡ lỗi HTML</a:t>
            </a:r>
          </a:p>
        </p:txBody>
      </p:sp>
      <p:sp>
        <p:nvSpPr>
          <p:cNvPr id="3" name="Content Placeholder 2">
            <a:extLst>
              <a:ext uri="{FF2B5EF4-FFF2-40B4-BE49-F238E27FC236}">
                <a16:creationId xmlns:a16="http://schemas.microsoft.com/office/drawing/2014/main" id="{C31D859B-247E-4AAB-8CBF-FE47FB5E2B47}"/>
              </a:ext>
            </a:extLst>
          </p:cNvPr>
          <p:cNvSpPr>
            <a:spLocks noGrp="1"/>
          </p:cNvSpPr>
          <p:nvPr>
            <p:ph idx="1"/>
          </p:nvPr>
        </p:nvSpPr>
        <p:spPr/>
        <p:txBody>
          <a:bodyPr/>
          <a:lstStyle/>
          <a:p>
            <a:r>
              <a:rPr lang="en-US" b="1" u="sng"/>
              <a:t>Xác thực HTML</a:t>
            </a:r>
          </a:p>
          <a:p>
            <a:endParaRPr lang="en-US"/>
          </a:p>
        </p:txBody>
      </p:sp>
      <p:sp>
        <p:nvSpPr>
          <p:cNvPr id="4" name="Slide Number Placeholder 3">
            <a:extLst>
              <a:ext uri="{FF2B5EF4-FFF2-40B4-BE49-F238E27FC236}">
                <a16:creationId xmlns:a16="http://schemas.microsoft.com/office/drawing/2014/main" id="{35598FD1-4A92-4187-8618-4978F1E9B902}"/>
              </a:ext>
            </a:extLst>
          </p:cNvPr>
          <p:cNvSpPr>
            <a:spLocks noGrp="1"/>
          </p:cNvSpPr>
          <p:nvPr>
            <p:ph type="sldNum" sz="quarter" idx="12"/>
          </p:nvPr>
        </p:nvSpPr>
        <p:spPr/>
        <p:txBody>
          <a:bodyPr/>
          <a:lstStyle/>
          <a:p>
            <a:fld id="{5771DB1C-B372-4CFA-B223-ECAC3FCFC319}" type="slidenum">
              <a:rPr lang="en-US" smtClean="0"/>
              <a:t>57</a:t>
            </a:fld>
            <a:endParaRPr lang="en-US"/>
          </a:p>
        </p:txBody>
      </p:sp>
      <p:pic>
        <p:nvPicPr>
          <p:cNvPr id="5" name="Picture 4" descr="A list of HTML validation results from the W3C markup validation service">
            <a:extLst>
              <a:ext uri="{FF2B5EF4-FFF2-40B4-BE49-F238E27FC236}">
                <a16:creationId xmlns:a16="http://schemas.microsoft.com/office/drawing/2014/main" id="{F71ADF59-DB8F-4ED0-A438-3584E10EF2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3835" y="1808699"/>
            <a:ext cx="6944329" cy="4350801"/>
          </a:xfrm>
          <a:prstGeom prst="rect">
            <a:avLst/>
          </a:prstGeom>
          <a:noFill/>
          <a:ln>
            <a:noFill/>
          </a:ln>
        </p:spPr>
      </p:pic>
    </p:spTree>
    <p:extLst>
      <p:ext uri="{BB962C8B-B14F-4D97-AF65-F5344CB8AC3E}">
        <p14:creationId xmlns:p14="http://schemas.microsoft.com/office/powerpoint/2010/main" val="557513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12DF-20DB-48C9-8BBF-1C90913123F7}"/>
              </a:ext>
            </a:extLst>
          </p:cNvPr>
          <p:cNvSpPr>
            <a:spLocks noGrp="1"/>
          </p:cNvSpPr>
          <p:nvPr>
            <p:ph type="title"/>
          </p:nvPr>
        </p:nvSpPr>
        <p:spPr/>
        <p:txBody>
          <a:bodyPr>
            <a:normAutofit/>
          </a:bodyPr>
          <a:lstStyle/>
          <a:p>
            <a:r>
              <a:rPr lang="en-US"/>
              <a:t>3. HTML nâng cao</a:t>
            </a:r>
          </a:p>
        </p:txBody>
      </p:sp>
      <p:sp>
        <p:nvSpPr>
          <p:cNvPr id="3" name="Content Placeholder 2">
            <a:extLst>
              <a:ext uri="{FF2B5EF4-FFF2-40B4-BE49-F238E27FC236}">
                <a16:creationId xmlns:a16="http://schemas.microsoft.com/office/drawing/2014/main" id="{9B0A69DE-C375-40FF-B1B2-4004B148695E}"/>
              </a:ext>
            </a:extLst>
          </p:cNvPr>
          <p:cNvSpPr>
            <a:spLocks noGrp="1"/>
          </p:cNvSpPr>
          <p:nvPr>
            <p:ph idx="1"/>
          </p:nvPr>
        </p:nvSpPr>
        <p:spPr/>
        <p:txBody>
          <a:bodyPr>
            <a:normAutofit/>
          </a:bodyPr>
          <a:lstStyle/>
          <a:p>
            <a:r>
              <a:rPr lang="vi-VN" sz="4400"/>
              <a:t>3.1.	Đa phương tiện và nhúng</a:t>
            </a:r>
            <a:endParaRPr lang="en-US" sz="4400"/>
          </a:p>
          <a:p>
            <a:r>
              <a:rPr lang="en-US" sz="4400"/>
              <a:t>3.2.	Bảng</a:t>
            </a:r>
          </a:p>
        </p:txBody>
      </p:sp>
      <p:sp>
        <p:nvSpPr>
          <p:cNvPr id="4" name="Slide Number Placeholder 3">
            <a:extLst>
              <a:ext uri="{FF2B5EF4-FFF2-40B4-BE49-F238E27FC236}">
                <a16:creationId xmlns:a16="http://schemas.microsoft.com/office/drawing/2014/main" id="{7F035477-875D-4656-A605-559E8FA37244}"/>
              </a:ext>
            </a:extLst>
          </p:cNvPr>
          <p:cNvSpPr>
            <a:spLocks noGrp="1"/>
          </p:cNvSpPr>
          <p:nvPr>
            <p:ph type="sldNum" sz="quarter" idx="12"/>
          </p:nvPr>
        </p:nvSpPr>
        <p:spPr/>
        <p:txBody>
          <a:bodyPr/>
          <a:lstStyle/>
          <a:p>
            <a:fld id="{5771DB1C-B372-4CFA-B223-ECAC3FCFC319}" type="slidenum">
              <a:rPr lang="en-US" smtClean="0"/>
              <a:t>58</a:t>
            </a:fld>
            <a:endParaRPr lang="en-US"/>
          </a:p>
        </p:txBody>
      </p:sp>
    </p:spTree>
    <p:extLst>
      <p:ext uri="{BB962C8B-B14F-4D97-AF65-F5344CB8AC3E}">
        <p14:creationId xmlns:p14="http://schemas.microsoft.com/office/powerpoint/2010/main" val="436159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DEDF-343E-4B03-80BD-3A1D53B23AD3}"/>
              </a:ext>
            </a:extLst>
          </p:cNvPr>
          <p:cNvSpPr>
            <a:spLocks noGrp="1"/>
          </p:cNvSpPr>
          <p:nvPr>
            <p:ph type="title"/>
          </p:nvPr>
        </p:nvSpPr>
        <p:spPr/>
        <p:txBody>
          <a:bodyPr>
            <a:normAutofit/>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87507838-36A6-4EC0-9B03-11B5D3D3EB90}"/>
              </a:ext>
            </a:extLst>
          </p:cNvPr>
          <p:cNvSpPr>
            <a:spLocks noGrp="1"/>
          </p:cNvSpPr>
          <p:nvPr>
            <p:ph idx="1"/>
          </p:nvPr>
        </p:nvSpPr>
        <p:spPr/>
        <p:txBody>
          <a:bodyPr>
            <a:normAutofit/>
          </a:bodyPr>
          <a:lstStyle/>
          <a:p>
            <a:r>
              <a:rPr lang="vi-VN" sz="4000"/>
              <a:t>a.	Tổng quan về đa phương tiện và nhúng</a:t>
            </a:r>
          </a:p>
          <a:p>
            <a:r>
              <a:rPr lang="vi-VN" sz="4000"/>
              <a:t>b.	Hình ảnh</a:t>
            </a:r>
          </a:p>
          <a:p>
            <a:r>
              <a:rPr lang="vi-VN" sz="4000"/>
              <a:t>c.	Nội dung video và âm thanh</a:t>
            </a:r>
          </a:p>
          <a:p>
            <a:r>
              <a:rPr lang="vi-VN" sz="4000"/>
              <a:t>d.	Từ object đến iframe</a:t>
            </a:r>
          </a:p>
          <a:p>
            <a:r>
              <a:rPr lang="vi-VN" sz="4000"/>
              <a:t>e.	Đồ họa vector</a:t>
            </a:r>
          </a:p>
        </p:txBody>
      </p:sp>
      <p:sp>
        <p:nvSpPr>
          <p:cNvPr id="4" name="Slide Number Placeholder 3">
            <a:extLst>
              <a:ext uri="{FF2B5EF4-FFF2-40B4-BE49-F238E27FC236}">
                <a16:creationId xmlns:a16="http://schemas.microsoft.com/office/drawing/2014/main" id="{02B0F538-8429-4E97-BEAA-93BE11E2AA99}"/>
              </a:ext>
            </a:extLst>
          </p:cNvPr>
          <p:cNvSpPr>
            <a:spLocks noGrp="1"/>
          </p:cNvSpPr>
          <p:nvPr>
            <p:ph type="sldNum" sz="quarter" idx="12"/>
          </p:nvPr>
        </p:nvSpPr>
        <p:spPr/>
        <p:txBody>
          <a:bodyPr/>
          <a:lstStyle/>
          <a:p>
            <a:fld id="{5771DB1C-B372-4CFA-B223-ECAC3FCFC319}" type="slidenum">
              <a:rPr lang="en-US" smtClean="0"/>
              <a:t>59</a:t>
            </a:fld>
            <a:endParaRPr lang="en-US"/>
          </a:p>
        </p:txBody>
      </p:sp>
    </p:spTree>
    <p:extLst>
      <p:ext uri="{BB962C8B-B14F-4D97-AF65-F5344CB8AC3E}">
        <p14:creationId xmlns:p14="http://schemas.microsoft.com/office/powerpoint/2010/main" val="230512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0B9B-644E-4ABC-BBF2-012C2C050FC3}"/>
              </a:ext>
            </a:extLst>
          </p:cNvPr>
          <p:cNvSpPr>
            <a:spLocks noGrp="1"/>
          </p:cNvSpPr>
          <p:nvPr>
            <p:ph type="title"/>
          </p:nvPr>
        </p:nvSpPr>
        <p:spPr/>
        <p:txBody>
          <a:bodyPr>
            <a:normAutofit/>
          </a:bodyPr>
          <a:lstStyle/>
          <a:p>
            <a:r>
              <a:rPr lang="vi-VN"/>
              <a:t>2.</a:t>
            </a:r>
            <a:r>
              <a:rPr lang="en-US"/>
              <a:t> </a:t>
            </a:r>
            <a:r>
              <a:rPr lang="vi-VN"/>
              <a:t>HTML cơ bản</a:t>
            </a:r>
            <a:endParaRPr lang="en-US"/>
          </a:p>
        </p:txBody>
      </p:sp>
      <p:sp>
        <p:nvSpPr>
          <p:cNvPr id="3" name="Content Placeholder 2">
            <a:extLst>
              <a:ext uri="{FF2B5EF4-FFF2-40B4-BE49-F238E27FC236}">
                <a16:creationId xmlns:a16="http://schemas.microsoft.com/office/drawing/2014/main" id="{4AF6462B-ADD7-427E-A8DD-C87558E884E3}"/>
              </a:ext>
            </a:extLst>
          </p:cNvPr>
          <p:cNvSpPr>
            <a:spLocks noGrp="1"/>
          </p:cNvSpPr>
          <p:nvPr>
            <p:ph idx="1"/>
          </p:nvPr>
        </p:nvSpPr>
        <p:spPr/>
        <p:txBody>
          <a:bodyPr>
            <a:noAutofit/>
          </a:bodyPr>
          <a:lstStyle/>
          <a:p>
            <a:r>
              <a:rPr lang="vi-VN" sz="3600"/>
              <a:t>2.1.	Giới thiệu tổng quan HTML</a:t>
            </a:r>
          </a:p>
          <a:p>
            <a:r>
              <a:rPr lang="vi-VN" sz="3600"/>
              <a:t>2.2.	Thẻ head và metadata trong HTML</a:t>
            </a:r>
          </a:p>
          <a:p>
            <a:r>
              <a:rPr lang="vi-VN" sz="3600"/>
              <a:t>2.3.	Các nguyên tắc định dạng cơ bản</a:t>
            </a:r>
          </a:p>
          <a:p>
            <a:r>
              <a:rPr lang="vi-VN" sz="3600"/>
              <a:t>2.4.	Tạo siêu liên kết</a:t>
            </a:r>
          </a:p>
          <a:p>
            <a:r>
              <a:rPr lang="vi-VN" sz="3600"/>
              <a:t>2.</a:t>
            </a:r>
            <a:r>
              <a:rPr lang="en-US" sz="3600"/>
              <a:t>5</a:t>
            </a:r>
            <a:r>
              <a:rPr lang="vi-VN" sz="3600"/>
              <a:t>.	Cấu trúc tài liệu và trang Web</a:t>
            </a:r>
          </a:p>
          <a:p>
            <a:r>
              <a:rPr lang="vi-VN" sz="3600"/>
              <a:t>2.</a:t>
            </a:r>
            <a:r>
              <a:rPr lang="en-US" sz="3600"/>
              <a:t>6</a:t>
            </a:r>
            <a:r>
              <a:rPr lang="vi-VN" sz="3600"/>
              <a:t>.	Gỡ lỗi HTML</a:t>
            </a:r>
          </a:p>
        </p:txBody>
      </p:sp>
      <p:sp>
        <p:nvSpPr>
          <p:cNvPr id="4" name="Slide Number Placeholder 3">
            <a:extLst>
              <a:ext uri="{FF2B5EF4-FFF2-40B4-BE49-F238E27FC236}">
                <a16:creationId xmlns:a16="http://schemas.microsoft.com/office/drawing/2014/main" id="{509F208A-BAB5-4171-A1DB-CB250E030957}"/>
              </a:ext>
            </a:extLst>
          </p:cNvPr>
          <p:cNvSpPr>
            <a:spLocks noGrp="1"/>
          </p:cNvSpPr>
          <p:nvPr>
            <p:ph type="sldNum" sz="quarter" idx="12"/>
          </p:nvPr>
        </p:nvSpPr>
        <p:spPr/>
        <p:txBody>
          <a:bodyPr/>
          <a:lstStyle/>
          <a:p>
            <a:fld id="{5771DB1C-B372-4CFA-B223-ECAC3FCFC319}" type="slidenum">
              <a:rPr lang="en-US" smtClean="0"/>
              <a:t>6</a:t>
            </a:fld>
            <a:endParaRPr lang="en-US"/>
          </a:p>
        </p:txBody>
      </p:sp>
    </p:spTree>
    <p:extLst>
      <p:ext uri="{BB962C8B-B14F-4D97-AF65-F5344CB8AC3E}">
        <p14:creationId xmlns:p14="http://schemas.microsoft.com/office/powerpoint/2010/main" val="1959549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pic>
        <p:nvPicPr>
          <p:cNvPr id="5" name="Picture 4" descr="Maxon - Creative Agency template PSD (Free Download) ux  ui ui creative corporate design free psd html homepage freebie agency free">
            <a:extLst>
              <a:ext uri="{FF2B5EF4-FFF2-40B4-BE49-F238E27FC236}">
                <a16:creationId xmlns:a16="http://schemas.microsoft.com/office/drawing/2014/main" id="{50DF0832-16F9-4B4A-9A3B-085AEEFE2CC6}"/>
              </a:ext>
            </a:extLst>
          </p:cNvPr>
          <p:cNvPicPr/>
          <p:nvPr/>
        </p:nvPicPr>
        <p:blipFill rotWithShape="1">
          <a:blip r:embed="rId2">
            <a:extLst>
              <a:ext uri="{28A0092B-C50C-407E-A947-70E740481C1C}">
                <a14:useLocalDpi xmlns:a14="http://schemas.microsoft.com/office/drawing/2010/main" val="0"/>
              </a:ext>
            </a:extLst>
          </a:blip>
          <a:srcRect r="2487" b="2"/>
          <a:stretch/>
        </p:blipFill>
        <p:spPr bwMode="auto">
          <a:xfrm>
            <a:off x="633999" y="640081"/>
            <a:ext cx="6909801" cy="5314406"/>
          </a:xfrm>
          <a:prstGeom prst="rect">
            <a:avLst/>
          </a:prstGeom>
          <a:noFill/>
        </p:spPr>
      </p:pic>
      <p:cxnSp>
        <p:nvCxnSpPr>
          <p:cNvPr id="12" name="Straight Connector 1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3"/>
            <a:ext cx="3690257" cy="3755565"/>
          </a:xfrm>
        </p:spPr>
        <p:txBody>
          <a:bodyPr>
            <a:normAutofit/>
          </a:bodyPr>
          <a:lstStyle/>
          <a:p>
            <a:pPr algn="l"/>
            <a:r>
              <a:rPr lang="vi-VN" b="1"/>
              <a:t>a.</a:t>
            </a:r>
            <a:r>
              <a:rPr lang="en-US" b="1"/>
              <a:t> </a:t>
            </a:r>
            <a:r>
              <a:rPr lang="vi-VN" b="1"/>
              <a:t>Tổng quan về đa phương tiện và nhúng</a:t>
            </a:r>
          </a:p>
          <a:p>
            <a:pPr algn="l">
              <a:buFont typeface="Wingdings" panose="05000000000000000000" pitchFamily="2" charset="2"/>
              <a:buChar char="Ø"/>
            </a:pPr>
            <a:r>
              <a:rPr lang="en-US"/>
              <a:t>Web sẽ thực sự nhàm chán nếu chỉ sử dụng văn bản.</a:t>
            </a:r>
          </a:p>
          <a:p>
            <a:pPr algn="l">
              <a:buFont typeface="Wingdings" panose="05000000000000000000" pitchFamily="2" charset="2"/>
              <a:buChar char="Ø"/>
            </a:pPr>
            <a:r>
              <a:rPr lang="en-US"/>
              <a:t>N</a:t>
            </a:r>
            <a:r>
              <a:rPr lang="vi-VN"/>
              <a:t>húng đa phương tiện làm cho web trở nên sống động</a:t>
            </a:r>
            <a:r>
              <a:rPr lang="en-US"/>
              <a:t>.</a:t>
            </a:r>
          </a:p>
        </p:txBody>
      </p:sp>
      <p:sp>
        <p:nvSpPr>
          <p:cNvPr id="14" name="Rectangle 13">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60</a:t>
            </a:fld>
            <a:endParaRPr lang="en-US"/>
          </a:p>
        </p:txBody>
      </p:sp>
    </p:spTree>
    <p:extLst>
      <p:ext uri="{BB962C8B-B14F-4D97-AF65-F5344CB8AC3E}">
        <p14:creationId xmlns:p14="http://schemas.microsoft.com/office/powerpoint/2010/main" val="1980630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pPr>
              <a:buFont typeface="Wingdings" panose="05000000000000000000" pitchFamily="2" charset="2"/>
              <a:buChar char="Ø"/>
            </a:pPr>
            <a:r>
              <a:rPr lang="vi-VN"/>
              <a:t>Để đưa một hình ảnh đơn giản lên trang web, chúng ta sử dụng phần tử &lt;</a:t>
            </a:r>
            <a:r>
              <a:rPr lang="vi-VN" b="1"/>
              <a:t>img</a:t>
            </a:r>
            <a:r>
              <a:rPr lang="vi-VN"/>
              <a:t>&gt;.</a:t>
            </a:r>
            <a:endParaRPr lang="en-US"/>
          </a:p>
          <a:p>
            <a:pPr>
              <a:buFont typeface="Wingdings" panose="05000000000000000000" pitchFamily="2" charset="2"/>
              <a:buChar char="Ø"/>
            </a:pPr>
            <a:r>
              <a:rPr lang="vi-VN"/>
              <a:t>Đây là một phần tử trống (</a:t>
            </a:r>
            <a:r>
              <a:rPr lang="vi-VN" i="1"/>
              <a:t>nghĩa là nó không có nội dung văn bản hoặc thẻ đóng</a:t>
            </a:r>
            <a:r>
              <a:rPr lang="vi-VN"/>
              <a:t>) yêu cầu tối thiểu một thuộc tính để hữu ích – </a:t>
            </a:r>
            <a:r>
              <a:rPr lang="vi-VN" b="1" i="1"/>
              <a:t>src</a:t>
            </a:r>
            <a:r>
              <a:rPr lang="en-US"/>
              <a:t>.</a:t>
            </a:r>
          </a:p>
          <a:p>
            <a:pPr>
              <a:buFont typeface="Wingdings" panose="05000000000000000000" pitchFamily="2" charset="2"/>
              <a:buChar char="Ø"/>
            </a:pPr>
            <a:r>
              <a:rPr lang="vi-VN"/>
              <a:t>Thuộc tính </a:t>
            </a:r>
            <a:r>
              <a:rPr lang="vi-VN" b="1" i="1"/>
              <a:t>src</a:t>
            </a:r>
            <a:r>
              <a:rPr lang="vi-VN"/>
              <a:t> chứa một đường dẫn trỏ đến hình ảnh bạn muốn nhúng vào trang, có thể là </a:t>
            </a:r>
            <a:r>
              <a:rPr lang="vi-VN" b="1" i="1"/>
              <a:t>một URL tương đối hoặc tuyệt đối</a:t>
            </a:r>
            <a:r>
              <a:rPr lang="vi-VN"/>
              <a:t>, giống như các giá trị thuộc tính </a:t>
            </a:r>
            <a:r>
              <a:rPr lang="vi-VN" b="1" i="1"/>
              <a:t>href</a:t>
            </a:r>
            <a:r>
              <a:rPr lang="vi-VN"/>
              <a:t> trong các phần tử &lt;</a:t>
            </a:r>
            <a:r>
              <a:rPr lang="vi-VN" b="1"/>
              <a:t>a</a:t>
            </a:r>
            <a:r>
              <a:rPr lang="vi-VN"/>
              <a:t>&gt;.</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61</a:t>
            </a:fld>
            <a:endParaRPr lang="en-US"/>
          </a:p>
        </p:txBody>
      </p:sp>
    </p:spTree>
    <p:extLst>
      <p:ext uri="{BB962C8B-B14F-4D97-AF65-F5344CB8AC3E}">
        <p14:creationId xmlns:p14="http://schemas.microsoft.com/office/powerpoint/2010/main" val="1300811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pPr>
              <a:buFont typeface="Wingdings" panose="05000000000000000000" pitchFamily="2" charset="2"/>
              <a:buChar char="Ø"/>
            </a:pPr>
            <a:r>
              <a:rPr lang="en-US"/>
              <a:t>Hình ảnh </a:t>
            </a:r>
            <a:r>
              <a:rPr lang="vi-VN"/>
              <a:t>nằm trong cùng thư mục với trang HTML</a:t>
            </a:r>
            <a:r>
              <a:rPr lang="en-US"/>
              <a:t>.</a:t>
            </a:r>
          </a:p>
          <a:p>
            <a:endParaRPr lang="en-US"/>
          </a:p>
          <a:p>
            <a:endParaRPr lang="en-US"/>
          </a:p>
          <a:p>
            <a:pPr>
              <a:buFont typeface="Wingdings" panose="05000000000000000000" pitchFamily="2" charset="2"/>
              <a:buChar char="Ø"/>
            </a:pPr>
            <a:r>
              <a:rPr lang="en-US"/>
              <a:t>H</a:t>
            </a:r>
            <a:r>
              <a:rPr lang="vi-VN"/>
              <a:t>ình ảnh nằm trong thư mục con images, images nằm trong cùng thư mục với trang HTML</a:t>
            </a:r>
            <a:r>
              <a:rPr lang="en-US"/>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62</a:t>
            </a:fld>
            <a:endParaRPr lang="en-US"/>
          </a:p>
        </p:txBody>
      </p:sp>
      <p:pic>
        <p:nvPicPr>
          <p:cNvPr id="5" name="Picture 4">
            <a:extLst>
              <a:ext uri="{FF2B5EF4-FFF2-40B4-BE49-F238E27FC236}">
                <a16:creationId xmlns:a16="http://schemas.microsoft.com/office/drawing/2014/main" id="{19A16B98-9145-42AE-BC6E-B4918E52C9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36926" y="2891631"/>
            <a:ext cx="3918148" cy="1074738"/>
          </a:xfrm>
          <a:prstGeom prst="rect">
            <a:avLst/>
          </a:prstGeom>
          <a:noFill/>
          <a:ln>
            <a:noFill/>
          </a:ln>
        </p:spPr>
      </p:pic>
      <p:pic>
        <p:nvPicPr>
          <p:cNvPr id="6" name="Picture 5">
            <a:extLst>
              <a:ext uri="{FF2B5EF4-FFF2-40B4-BE49-F238E27FC236}">
                <a16:creationId xmlns:a16="http://schemas.microsoft.com/office/drawing/2014/main" id="{D280FC4C-E5CD-4950-A18B-98934FC54A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06700" y="4903996"/>
            <a:ext cx="4165900" cy="937098"/>
          </a:xfrm>
          <a:prstGeom prst="rect">
            <a:avLst/>
          </a:prstGeom>
          <a:noFill/>
          <a:ln>
            <a:noFill/>
          </a:ln>
        </p:spPr>
      </p:pic>
    </p:spTree>
    <p:extLst>
      <p:ext uri="{BB962C8B-B14F-4D97-AF65-F5344CB8AC3E}">
        <p14:creationId xmlns:p14="http://schemas.microsoft.com/office/powerpoint/2010/main" val="722623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pPr>
              <a:buFont typeface="Wingdings" panose="05000000000000000000" pitchFamily="2" charset="2"/>
              <a:buChar char="Ø"/>
            </a:pPr>
            <a:r>
              <a:rPr lang="en-US"/>
              <a:t>Có thể nhúng hình ảnh bằng cách sử dụng URL tuyệt đối.</a:t>
            </a:r>
          </a:p>
          <a:p>
            <a:pPr>
              <a:buFont typeface="Wingdings" panose="05000000000000000000" pitchFamily="2" charset="2"/>
              <a:buChar char="Ø"/>
            </a:pPr>
            <a:endParaRPr lang="en-US"/>
          </a:p>
          <a:p>
            <a:pPr>
              <a:buFont typeface="Wingdings" panose="05000000000000000000" pitchFamily="2" charset="2"/>
              <a:buChar char="Ø"/>
            </a:pPr>
            <a:endParaRPr lang="en-US"/>
          </a:p>
          <a:p>
            <a:pPr>
              <a:buFont typeface="Wingdings" panose="05000000000000000000" pitchFamily="2" charset="2"/>
              <a:buChar char="Ø"/>
            </a:pPr>
            <a:r>
              <a:rPr lang="en-US" u="sng"/>
              <a:t>Lưu ý</a:t>
            </a:r>
            <a:r>
              <a:rPr lang="en-US"/>
              <a:t>:</a:t>
            </a:r>
          </a:p>
          <a:p>
            <a:pPr lvl="1">
              <a:buFont typeface="Wingdings" panose="05000000000000000000" pitchFamily="2" charset="2"/>
              <a:buChar char="§"/>
            </a:pPr>
            <a:r>
              <a:rPr lang="vi-VN"/>
              <a:t>Nhưng điều này là vô nghĩa, vì nó chỉ khiến trình duyệt hoạt động nhiều hơn, tra cứu lại địa chỉ IP từ máy chủ DNS, v.v.</a:t>
            </a:r>
            <a:endParaRPr lang="en-US"/>
          </a:p>
          <a:p>
            <a:pPr lvl="1">
              <a:buFont typeface="Wingdings" panose="05000000000000000000" pitchFamily="2" charset="2"/>
              <a:buChar char="§"/>
            </a:pPr>
            <a:r>
              <a:rPr lang="en-US"/>
              <a:t>Cũng </a:t>
            </a:r>
            <a:r>
              <a:rPr lang="vi-VN"/>
              <a:t>làm chậm trang của bạn, khiến bạn không kiểm soát được hình ảnh có bị xóa hay thay thế bằng thứ gì đó đáng xấu hổ hay không.</a:t>
            </a:r>
            <a:endParaRPr lang="en-US"/>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63</a:t>
            </a:fld>
            <a:endParaRPr lang="en-US"/>
          </a:p>
        </p:txBody>
      </p:sp>
      <p:pic>
        <p:nvPicPr>
          <p:cNvPr id="5" name="Picture 4">
            <a:extLst>
              <a:ext uri="{FF2B5EF4-FFF2-40B4-BE49-F238E27FC236}">
                <a16:creationId xmlns:a16="http://schemas.microsoft.com/office/drawing/2014/main" id="{7D987DB0-F49F-41BA-B796-2D32457602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7278" y="2949575"/>
            <a:ext cx="7217443" cy="958850"/>
          </a:xfrm>
          <a:prstGeom prst="rect">
            <a:avLst/>
          </a:prstGeom>
          <a:noFill/>
          <a:ln>
            <a:noFill/>
          </a:ln>
        </p:spPr>
      </p:pic>
    </p:spTree>
    <p:extLst>
      <p:ext uri="{BB962C8B-B14F-4D97-AF65-F5344CB8AC3E}">
        <p14:creationId xmlns:p14="http://schemas.microsoft.com/office/powerpoint/2010/main" val="3587204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pic>
        <p:nvPicPr>
          <p:cNvPr id="5" name="Picture 4" descr="Graphical user interface, application&#10;&#10;Description automatically generated">
            <a:extLst>
              <a:ext uri="{FF2B5EF4-FFF2-40B4-BE49-F238E27FC236}">
                <a16:creationId xmlns:a16="http://schemas.microsoft.com/office/drawing/2014/main" id="{06534DDC-4EDA-4D23-BC9B-3B874826463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31604" y="192497"/>
            <a:ext cx="6028936" cy="5998792"/>
          </a:xfrm>
          <a:prstGeom prst="rect">
            <a:avLst/>
          </a:prstGeom>
          <a:noFill/>
        </p:spPr>
      </p:pic>
      <p:cxnSp>
        <p:nvCxnSpPr>
          <p:cNvPr id="19"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4"/>
            <a:ext cx="3690257" cy="3670180"/>
          </a:xfrm>
        </p:spPr>
        <p:txBody>
          <a:bodyPr>
            <a:normAutofit/>
          </a:bodyPr>
          <a:lstStyle/>
          <a:p>
            <a:r>
              <a:rPr lang="en-US" b="1"/>
              <a:t>b. Hình ảnh</a:t>
            </a:r>
          </a:p>
          <a:p>
            <a:r>
              <a:rPr lang="en-US" b="1" u="sng"/>
              <a:t>Đặt hình ảnh lên trang web</a:t>
            </a:r>
          </a:p>
          <a:p>
            <a:pPr>
              <a:buFont typeface="Wingdings" panose="05000000000000000000" pitchFamily="2" charset="2"/>
              <a:buChar char="Ø"/>
            </a:pPr>
            <a:r>
              <a:rPr lang="en-US"/>
              <a:t>Đoạn mã trên sẽ cho kết quả như hình bên.</a:t>
            </a:r>
          </a:p>
        </p:txBody>
      </p:sp>
      <p:sp>
        <p:nvSpPr>
          <p:cNvPr id="20"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64</a:t>
            </a:fld>
            <a:endParaRPr lang="en-US"/>
          </a:p>
        </p:txBody>
      </p:sp>
    </p:spTree>
    <p:extLst>
      <p:ext uri="{BB962C8B-B14F-4D97-AF65-F5344CB8AC3E}">
        <p14:creationId xmlns:p14="http://schemas.microsoft.com/office/powerpoint/2010/main" val="483554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r>
              <a:rPr lang="vi-VN" b="1"/>
              <a:t>Văn bản thay thế</a:t>
            </a:r>
          </a:p>
          <a:p>
            <a:pPr>
              <a:buFont typeface="Wingdings" panose="05000000000000000000" pitchFamily="2" charset="2"/>
              <a:buChar char="Ø"/>
            </a:pPr>
            <a:r>
              <a:rPr lang="vi-VN"/>
              <a:t>Thuộc tính tiếp theo chúng ta sẽ xem xét là </a:t>
            </a:r>
            <a:r>
              <a:rPr lang="vi-VN" b="1"/>
              <a:t>alt</a:t>
            </a:r>
            <a:r>
              <a:rPr lang="vi-VN"/>
              <a:t>.</a:t>
            </a:r>
            <a:endParaRPr lang="en-US"/>
          </a:p>
          <a:p>
            <a:pPr>
              <a:buFont typeface="Wingdings" panose="05000000000000000000" pitchFamily="2" charset="2"/>
              <a:buChar char="Ø"/>
            </a:pPr>
            <a:r>
              <a:rPr lang="vi-VN"/>
              <a:t>Giá trị của nó được cho là mô tả bằng văn bản của hình ảnh, để sử dụng trong các trường hợp không thể nhìn thấy / hiển thị hình ảnh hoặc mất nhiều thời gian để hiển thị do kết nối internet chậm.</a:t>
            </a:r>
            <a:endParaRPr lang="en-US"/>
          </a:p>
          <a:p>
            <a:pPr>
              <a:buFont typeface="Wingdings" panose="05000000000000000000" pitchFamily="2" charset="2"/>
              <a:buChar char="Ø"/>
            </a:pPr>
            <a:r>
              <a:rPr lang="vi-VN"/>
              <a:t>Về cơ bản,</a:t>
            </a:r>
            <a:r>
              <a:rPr lang="en-US"/>
              <a:t> đây là</a:t>
            </a:r>
            <a:r>
              <a:rPr lang="vi-VN"/>
              <a:t> chìa khóa mang lại trải nghiệm hữu dụng, ngay cả khi không thể nhìn thấy hình ảnh.</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65</a:t>
            </a:fld>
            <a:endParaRPr lang="en-US"/>
          </a:p>
        </p:txBody>
      </p:sp>
    </p:spTree>
    <p:extLst>
      <p:ext uri="{BB962C8B-B14F-4D97-AF65-F5344CB8AC3E}">
        <p14:creationId xmlns:p14="http://schemas.microsoft.com/office/powerpoint/2010/main" val="2134981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r>
              <a:rPr lang="vi-VN" b="1"/>
              <a:t>Văn bản thay thế</a:t>
            </a:r>
          </a:p>
          <a:p>
            <a:pPr>
              <a:buFont typeface="Wingdings" panose="05000000000000000000" pitchFamily="2" charset="2"/>
              <a:buChar char="Ø"/>
            </a:pPr>
            <a:r>
              <a:rPr lang="en-US"/>
              <a:t>Cách dễ nhất để kiểm tra văn bản thay thế của bạn là cố tình viết sai chính tả tên tệp của bạn.</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66</a:t>
            </a:fld>
            <a:endParaRPr lang="en-US"/>
          </a:p>
        </p:txBody>
      </p:sp>
      <p:pic>
        <p:nvPicPr>
          <p:cNvPr id="5" name="Picture 4">
            <a:extLst>
              <a:ext uri="{FF2B5EF4-FFF2-40B4-BE49-F238E27FC236}">
                <a16:creationId xmlns:a16="http://schemas.microsoft.com/office/drawing/2014/main" id="{28835E24-978A-4A33-98B1-7A35DB2585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599" y="3841750"/>
            <a:ext cx="5780305" cy="1329690"/>
          </a:xfrm>
          <a:prstGeom prst="rect">
            <a:avLst/>
          </a:prstGeom>
          <a:noFill/>
          <a:ln>
            <a:noFill/>
          </a:ln>
        </p:spPr>
      </p:pic>
      <p:pic>
        <p:nvPicPr>
          <p:cNvPr id="6" name="Picture 5">
            <a:extLst>
              <a:ext uri="{FF2B5EF4-FFF2-40B4-BE49-F238E27FC236}">
                <a16:creationId xmlns:a16="http://schemas.microsoft.com/office/drawing/2014/main" id="{DCE5BA79-E988-405B-A830-6F417E1666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53546" y="3610885"/>
            <a:ext cx="5597153" cy="2698758"/>
          </a:xfrm>
          <a:prstGeom prst="rect">
            <a:avLst/>
          </a:prstGeom>
          <a:noFill/>
          <a:ln>
            <a:noFill/>
          </a:ln>
        </p:spPr>
      </p:pic>
      <p:sp>
        <p:nvSpPr>
          <p:cNvPr id="7" name="Arrow: Bent 6">
            <a:extLst>
              <a:ext uri="{FF2B5EF4-FFF2-40B4-BE49-F238E27FC236}">
                <a16:creationId xmlns:a16="http://schemas.microsoft.com/office/drawing/2014/main" id="{D5D735D8-1EFF-4F78-AFBB-A3342C80AD32}"/>
              </a:ext>
            </a:extLst>
          </p:cNvPr>
          <p:cNvSpPr/>
          <p:nvPr/>
        </p:nvSpPr>
        <p:spPr>
          <a:xfrm flipV="1">
            <a:off x="5453199" y="5370610"/>
            <a:ext cx="642801" cy="621981"/>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22844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6411685" y="634946"/>
            <a:ext cx="5127171" cy="1450757"/>
          </a:xfrm>
        </p:spPr>
        <p:txBody>
          <a:bodyPr>
            <a:normAutofit/>
          </a:bodyPr>
          <a:lstStyle/>
          <a:p>
            <a:r>
              <a:rPr lang="vi-VN" sz="5100"/>
              <a:t>3.1.</a:t>
            </a:r>
            <a:r>
              <a:rPr lang="en-US" sz="5100"/>
              <a:t> </a:t>
            </a:r>
            <a:r>
              <a:rPr lang="vi-VN" sz="5100"/>
              <a:t>Đa phương tiện và nhúng</a:t>
            </a:r>
            <a:endParaRPr lang="en-US" sz="5100"/>
          </a:p>
        </p:txBody>
      </p:sp>
      <p:pic>
        <p:nvPicPr>
          <p:cNvPr id="5" name="Picture 4" descr="Graphical user interface, text, application&#10;&#10;Description automatically generated">
            <a:extLst>
              <a:ext uri="{FF2B5EF4-FFF2-40B4-BE49-F238E27FC236}">
                <a16:creationId xmlns:a16="http://schemas.microsoft.com/office/drawing/2014/main" id="{5906F825-3C6B-4048-89BB-3FD8EF821AF0}"/>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49873" y="2243417"/>
            <a:ext cx="5911939" cy="1847482"/>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6411684" y="2198914"/>
            <a:ext cx="5127172" cy="3670180"/>
          </a:xfrm>
        </p:spPr>
        <p:txBody>
          <a:bodyPr>
            <a:normAutofit/>
          </a:bodyPr>
          <a:lstStyle/>
          <a:p>
            <a:r>
              <a:rPr lang="en-US" b="1"/>
              <a:t>b. Hình ảnh</a:t>
            </a:r>
          </a:p>
          <a:p>
            <a:r>
              <a:rPr lang="en-US" b="1" u="sng"/>
              <a:t>Đặt hình ảnh lên trang web</a:t>
            </a:r>
          </a:p>
          <a:p>
            <a:r>
              <a:rPr lang="en-US" b="1"/>
              <a:t>Chiều rộng và chiều cao</a:t>
            </a:r>
          </a:p>
          <a:p>
            <a:pPr>
              <a:buFont typeface="Wingdings" panose="05000000000000000000" pitchFamily="2" charset="2"/>
              <a:buChar char="Ø"/>
            </a:pPr>
            <a:r>
              <a:rPr lang="en-US"/>
              <a:t>Bạn có thể sử dụng các thuộc tính </a:t>
            </a:r>
            <a:r>
              <a:rPr lang="en-US" b="1"/>
              <a:t>width</a:t>
            </a:r>
            <a:r>
              <a:rPr lang="en-US"/>
              <a:t> và </a:t>
            </a:r>
            <a:r>
              <a:rPr lang="en-US" b="1"/>
              <a:t>height</a:t>
            </a:r>
            <a:r>
              <a:rPr lang="en-US"/>
              <a:t> để chỉ định chiều rộng và chiều cao của hình ảnh của bạn.</a:t>
            </a:r>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67</a:t>
            </a:fld>
            <a:endParaRPr lang="en-US"/>
          </a:p>
        </p:txBody>
      </p:sp>
    </p:spTree>
    <p:extLst>
      <p:ext uri="{BB962C8B-B14F-4D97-AF65-F5344CB8AC3E}">
        <p14:creationId xmlns:p14="http://schemas.microsoft.com/office/powerpoint/2010/main" val="3032104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lnSpcReduction="10000"/>
          </a:bodyPr>
          <a:lstStyle/>
          <a:p>
            <a:r>
              <a:rPr lang="en-US" b="1">
                <a:solidFill>
                  <a:schemeClr val="accent1">
                    <a:lumMod val="75000"/>
                  </a:schemeClr>
                </a:solidFill>
              </a:rPr>
              <a:t>b. Hình ảnh</a:t>
            </a:r>
          </a:p>
          <a:p>
            <a:r>
              <a:rPr lang="en-US" b="1" u="sng"/>
              <a:t>Đặt hình ảnh lên trang web</a:t>
            </a:r>
          </a:p>
          <a:p>
            <a:r>
              <a:rPr lang="en-US" b="1"/>
              <a:t>Chiều rộng và chiều cao</a:t>
            </a:r>
          </a:p>
          <a:p>
            <a:pPr>
              <a:buFont typeface="Wingdings" panose="05000000000000000000" pitchFamily="2" charset="2"/>
              <a:buChar char="Ø"/>
            </a:pPr>
            <a:r>
              <a:rPr lang="vi-VN"/>
              <a:t>Tuy nhiên, bạn không nên thay đổi kích thước hình ảnh của mình bằng các thuộc tính HTML.</a:t>
            </a:r>
            <a:endParaRPr lang="en-US"/>
          </a:p>
          <a:p>
            <a:pPr>
              <a:buFont typeface="Wingdings" panose="05000000000000000000" pitchFamily="2" charset="2"/>
              <a:buChar char="Ø"/>
            </a:pPr>
            <a:r>
              <a:rPr lang="vi-VN"/>
              <a:t>Nếu bạn đặt kích thước hình ảnh quá lớn, bạn sẽ nhận được hình ảnh trông có hạt, mờ hoặc quá nhỏ</a:t>
            </a:r>
            <a:r>
              <a:rPr lang="en-US"/>
              <a:t>.</a:t>
            </a:r>
          </a:p>
          <a:p>
            <a:pPr>
              <a:buFont typeface="Wingdings" panose="05000000000000000000" pitchFamily="2" charset="2"/>
              <a:buChar char="Ø"/>
            </a:pPr>
            <a:r>
              <a:rPr lang="vi-VN"/>
              <a:t>Hình ảnh cũng có thể bị méo nếu bạn không duy trì tỷ lệ khung hình chính xác.</a:t>
            </a:r>
            <a:endParaRPr lang="en-US"/>
          </a:p>
          <a:p>
            <a:pPr>
              <a:buFont typeface="Wingdings" panose="05000000000000000000" pitchFamily="2" charset="2"/>
              <a:buChar char="Ø"/>
            </a:pPr>
            <a:r>
              <a:rPr lang="vi-VN"/>
              <a:t>Bạn nên </a:t>
            </a:r>
            <a:r>
              <a:rPr lang="vi-VN" b="1" i="1"/>
              <a:t>sử dụng trình chỉnh sửa hình ảnh để đặt hình ảnh của bạn ở kích thước chính xác trước </a:t>
            </a:r>
            <a:r>
              <a:rPr lang="vi-VN"/>
              <a:t>khi đưa nó lên trang web của bạn.</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68</a:t>
            </a:fld>
            <a:endParaRPr lang="en-US"/>
          </a:p>
        </p:txBody>
      </p:sp>
    </p:spTree>
    <p:extLst>
      <p:ext uri="{BB962C8B-B14F-4D97-AF65-F5344CB8AC3E}">
        <p14:creationId xmlns:p14="http://schemas.microsoft.com/office/powerpoint/2010/main" val="3552738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Đặt hình ảnh lên trang web</a:t>
            </a:r>
          </a:p>
          <a:p>
            <a:r>
              <a:rPr lang="en-US" b="1"/>
              <a:t>Tiêu đề hình ảnh</a:t>
            </a:r>
          </a:p>
          <a:p>
            <a:r>
              <a:rPr lang="en-US"/>
              <a:t>Cung cấp thêm thông tin hỗ trợ nếu cần.</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69</a:t>
            </a:fld>
            <a:endParaRPr lang="en-US"/>
          </a:p>
        </p:txBody>
      </p:sp>
      <p:pic>
        <p:nvPicPr>
          <p:cNvPr id="5" name="Picture 4">
            <a:extLst>
              <a:ext uri="{FF2B5EF4-FFF2-40B4-BE49-F238E27FC236}">
                <a16:creationId xmlns:a16="http://schemas.microsoft.com/office/drawing/2014/main" id="{0C9288FC-07BD-4F97-AB79-EE53133737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78119"/>
            <a:ext cx="7056866" cy="2003750"/>
          </a:xfrm>
          <a:prstGeom prst="rect">
            <a:avLst/>
          </a:prstGeom>
          <a:noFill/>
          <a:ln>
            <a:noFill/>
          </a:ln>
        </p:spPr>
      </p:pic>
      <p:pic>
        <p:nvPicPr>
          <p:cNvPr id="6" name="Picture 5">
            <a:extLst>
              <a:ext uri="{FF2B5EF4-FFF2-40B4-BE49-F238E27FC236}">
                <a16:creationId xmlns:a16="http://schemas.microsoft.com/office/drawing/2014/main" id="{1409EA44-5EBF-423A-BBF8-A2586C528C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64356" y="1667058"/>
            <a:ext cx="4599044" cy="3914811"/>
          </a:xfrm>
          <a:prstGeom prst="rect">
            <a:avLst/>
          </a:prstGeom>
          <a:noFill/>
          <a:ln>
            <a:noFill/>
          </a:ln>
        </p:spPr>
      </p:pic>
      <p:sp>
        <p:nvSpPr>
          <p:cNvPr id="7" name="Arrow: Curved Up 6">
            <a:extLst>
              <a:ext uri="{FF2B5EF4-FFF2-40B4-BE49-F238E27FC236}">
                <a16:creationId xmlns:a16="http://schemas.microsoft.com/office/drawing/2014/main" id="{984ED788-C3EA-41EE-A792-2987CC1C7A0E}"/>
              </a:ext>
            </a:extLst>
          </p:cNvPr>
          <p:cNvSpPr/>
          <p:nvPr/>
        </p:nvSpPr>
        <p:spPr>
          <a:xfrm>
            <a:off x="6827257" y="5716003"/>
            <a:ext cx="916417" cy="551228"/>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71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normAutofit/>
          </a:bodyPr>
          <a:lstStyle/>
          <a:p>
            <a:r>
              <a:rPr lang="en-US" sz="4000"/>
              <a:t>a.	Phần tử HTML</a:t>
            </a:r>
          </a:p>
          <a:p>
            <a:r>
              <a:rPr lang="en-US" sz="4000"/>
              <a:t>b.	Thuộc tính</a:t>
            </a:r>
          </a:p>
          <a:p>
            <a:r>
              <a:rPr lang="en-US" sz="4000"/>
              <a:t>c.	HTML document</a:t>
            </a:r>
          </a:p>
          <a:p>
            <a:r>
              <a:rPr lang="en-US" sz="4000"/>
              <a:t>d.	Ký tự đặc biệt</a:t>
            </a:r>
          </a:p>
          <a:p>
            <a:r>
              <a:rPr lang="en-US" sz="4000"/>
              <a:t>e.	HTML comments</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7</a:t>
            </a:fld>
            <a:endParaRPr lang="en-US"/>
          </a:p>
        </p:txBody>
      </p:sp>
    </p:spTree>
    <p:extLst>
      <p:ext uri="{BB962C8B-B14F-4D97-AF65-F5344CB8AC3E}">
        <p14:creationId xmlns:p14="http://schemas.microsoft.com/office/powerpoint/2010/main" val="335793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Chú thích hình ảnh</a:t>
            </a:r>
          </a:p>
          <a:p>
            <a:r>
              <a:rPr lang="en-US"/>
              <a:t>Có một số cách mà bạn có thể thêm chú thích để đi kèm với hình ảnh của mình.</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70</a:t>
            </a:fld>
            <a:endParaRPr lang="en-US"/>
          </a:p>
        </p:txBody>
      </p:sp>
      <p:pic>
        <p:nvPicPr>
          <p:cNvPr id="5" name="Picture 4">
            <a:extLst>
              <a:ext uri="{FF2B5EF4-FFF2-40B4-BE49-F238E27FC236}">
                <a16:creationId xmlns:a16="http://schemas.microsoft.com/office/drawing/2014/main" id="{DABEA751-B973-4346-A061-726EA74EFCD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30744"/>
            <a:ext cx="7241969" cy="2933175"/>
          </a:xfrm>
          <a:prstGeom prst="rect">
            <a:avLst/>
          </a:prstGeom>
          <a:noFill/>
          <a:ln>
            <a:noFill/>
          </a:ln>
        </p:spPr>
      </p:pic>
      <p:sp>
        <p:nvSpPr>
          <p:cNvPr id="6" name="Callout: Left Arrow 5">
            <a:extLst>
              <a:ext uri="{FF2B5EF4-FFF2-40B4-BE49-F238E27FC236}">
                <a16:creationId xmlns:a16="http://schemas.microsoft.com/office/drawing/2014/main" id="{C09023FE-EE66-4E31-B16B-64532A140380}"/>
              </a:ext>
            </a:extLst>
          </p:cNvPr>
          <p:cNvSpPr/>
          <p:nvPr/>
        </p:nvSpPr>
        <p:spPr>
          <a:xfrm>
            <a:off x="7711440" y="3030744"/>
            <a:ext cx="3982720" cy="2933175"/>
          </a:xfrm>
          <a:prstGeom prst="leftArrowCallout">
            <a:avLst>
              <a:gd name="adj1" fmla="val 25693"/>
              <a:gd name="adj2" fmla="val 25000"/>
              <a:gd name="adj3" fmla="val 25000"/>
              <a:gd name="adj4" fmla="val 73906"/>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Không có gì liên kết ngữ nghĩa hình ảnh với chú thích của nó, điều này có thể gây ra sự cố cho trình đọc màn hình. </a:t>
            </a:r>
          </a:p>
        </p:txBody>
      </p:sp>
    </p:spTree>
    <p:extLst>
      <p:ext uri="{BB962C8B-B14F-4D97-AF65-F5344CB8AC3E}">
        <p14:creationId xmlns:p14="http://schemas.microsoft.com/office/powerpoint/2010/main" val="10053020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pic>
        <p:nvPicPr>
          <p:cNvPr id="5" name="Picture 4" descr="Graphical user interface, text, application&#10;&#10;Description automatically generated">
            <a:extLst>
              <a:ext uri="{FF2B5EF4-FFF2-40B4-BE49-F238E27FC236}">
                <a16:creationId xmlns:a16="http://schemas.microsoft.com/office/drawing/2014/main" id="{23AFB583-6069-406F-9FB5-3CFE1E6C453A}"/>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2721" y="2240414"/>
            <a:ext cx="7371080" cy="2377172"/>
          </a:xfrm>
          <a:prstGeom prst="rect">
            <a:avLst/>
          </a:prstGeom>
          <a:noFill/>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4"/>
            <a:ext cx="3690257" cy="3670180"/>
          </a:xfrm>
        </p:spPr>
        <p:txBody>
          <a:bodyPr>
            <a:normAutofit/>
          </a:bodyPr>
          <a:lstStyle/>
          <a:p>
            <a:pPr algn="l"/>
            <a:r>
              <a:rPr lang="en-US" sz="2200" b="1"/>
              <a:t>b. Hình ảnh</a:t>
            </a:r>
          </a:p>
          <a:p>
            <a:pPr algn="l"/>
            <a:r>
              <a:rPr lang="en-US" sz="2200" b="1" u="sng"/>
              <a:t>Chú thích hình ảnh</a:t>
            </a:r>
          </a:p>
          <a:p>
            <a:pPr algn="l">
              <a:buFont typeface="Wingdings" panose="05000000000000000000" pitchFamily="2" charset="2"/>
              <a:buChar char="Ø"/>
            </a:pPr>
            <a:r>
              <a:rPr lang="vi-VN" sz="2200"/>
              <a:t>Giải pháp tốt hơn là sử dụng các phần tử &lt;</a:t>
            </a:r>
            <a:r>
              <a:rPr lang="vi-VN" sz="2200" b="1"/>
              <a:t>figure</a:t>
            </a:r>
            <a:r>
              <a:rPr lang="vi-VN" sz="2200"/>
              <a:t>&gt; và &lt;</a:t>
            </a:r>
            <a:r>
              <a:rPr lang="vi-VN" sz="2200" b="1"/>
              <a:t>figcaption</a:t>
            </a:r>
            <a:r>
              <a:rPr lang="vi-VN" sz="2200"/>
              <a:t>&gt; của HTML5.</a:t>
            </a:r>
            <a:endParaRPr lang="en-US" sz="2200"/>
          </a:p>
          <a:p>
            <a:pPr algn="l">
              <a:buFont typeface="Wingdings" panose="05000000000000000000" pitchFamily="2" charset="2"/>
              <a:buChar char="Ø"/>
            </a:pPr>
            <a:r>
              <a:rPr lang="en-US" sz="2200"/>
              <a:t>Phần tử &lt;</a:t>
            </a:r>
            <a:r>
              <a:rPr lang="en-US" sz="2200" b="1"/>
              <a:t>figcaption</a:t>
            </a:r>
            <a:r>
              <a:rPr lang="en-US" sz="2200"/>
              <a:t>&gt; cho các trình duyệt và công nghệ hỗ trợ biết rằng chú thích mô tả nội dung khác của phần tử &lt;</a:t>
            </a:r>
            <a:r>
              <a:rPr lang="en-US" sz="2200" b="1"/>
              <a:t>figure</a:t>
            </a:r>
            <a:r>
              <a:rPr lang="en-US" sz="2200"/>
              <a:t>&gt;.</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71</a:t>
            </a:fld>
            <a:endParaRPr lang="en-US"/>
          </a:p>
        </p:txBody>
      </p:sp>
    </p:spTree>
    <p:extLst>
      <p:ext uri="{BB962C8B-B14F-4D97-AF65-F5344CB8AC3E}">
        <p14:creationId xmlns:p14="http://schemas.microsoft.com/office/powerpoint/2010/main" val="3998507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r>
              <a:rPr lang="en-US" b="1" u="sng"/>
              <a:t>Hình ảnh nền CSS</a:t>
            </a:r>
          </a:p>
          <a:p>
            <a:pPr>
              <a:buFont typeface="Wingdings" panose="05000000000000000000" pitchFamily="2" charset="2"/>
              <a:buChar char="Ø"/>
            </a:pPr>
            <a:r>
              <a:rPr lang="vi-VN"/>
              <a:t>Bạn cũng có thể sử dụng CSS để nhúng hình ảnh vào các trang web.</a:t>
            </a:r>
            <a:endParaRPr lang="en-US"/>
          </a:p>
          <a:p>
            <a:pPr>
              <a:buFont typeface="Wingdings" panose="05000000000000000000" pitchFamily="2" charset="2"/>
              <a:buChar char="Ø"/>
            </a:pPr>
            <a:r>
              <a:rPr lang="vi-VN"/>
              <a:t>Thuộc tính </a:t>
            </a:r>
            <a:r>
              <a:rPr lang="vi-VN" b="1"/>
              <a:t>background-image</a:t>
            </a:r>
            <a:r>
              <a:rPr lang="en-US"/>
              <a:t> </a:t>
            </a:r>
            <a:r>
              <a:rPr lang="vi-VN"/>
              <a:t>và các thuộc tính </a:t>
            </a:r>
            <a:r>
              <a:rPr lang="vi-VN" b="1"/>
              <a:t>background- *</a:t>
            </a:r>
            <a:r>
              <a:rPr lang="vi-VN"/>
              <a:t> khác, được sử dụng để kiểm soát vị trí hình nền.</a:t>
            </a:r>
            <a:endParaRPr lang="en-US"/>
          </a:p>
          <a:p>
            <a:pPr>
              <a:buFont typeface="Wingdings" panose="05000000000000000000" pitchFamily="2" charset="2"/>
              <a:buChar char="Ø"/>
            </a:pPr>
            <a:r>
              <a:rPr lang="vi-VN"/>
              <a:t>Hình ảnh nhúng thu được được cho là dễ định vị và kiểm soát hơn so với hình ảnh HTML.</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72</a:t>
            </a:fld>
            <a:endParaRPr lang="en-US"/>
          </a:p>
        </p:txBody>
      </p:sp>
      <p:pic>
        <p:nvPicPr>
          <p:cNvPr id="5" name="Picture 4">
            <a:extLst>
              <a:ext uri="{FF2B5EF4-FFF2-40B4-BE49-F238E27FC236}">
                <a16:creationId xmlns:a16="http://schemas.microsoft.com/office/drawing/2014/main" id="{B391EA41-E04B-40D8-95FD-29346CF5FD8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29814" y="4781769"/>
            <a:ext cx="5519671" cy="1377731"/>
          </a:xfrm>
          <a:prstGeom prst="rect">
            <a:avLst/>
          </a:prstGeom>
          <a:noFill/>
          <a:ln>
            <a:noFill/>
          </a:ln>
        </p:spPr>
      </p:pic>
    </p:spTree>
    <p:extLst>
      <p:ext uri="{BB962C8B-B14F-4D97-AF65-F5344CB8AC3E}">
        <p14:creationId xmlns:p14="http://schemas.microsoft.com/office/powerpoint/2010/main" val="4192902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b. Hình ảnh</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73</a:t>
            </a:fld>
            <a:endParaRPr lang="en-US"/>
          </a:p>
        </p:txBody>
      </p:sp>
      <p:graphicFrame>
        <p:nvGraphicFramePr>
          <p:cNvPr id="5" name="Diagram 4">
            <a:extLst>
              <a:ext uri="{FF2B5EF4-FFF2-40B4-BE49-F238E27FC236}">
                <a16:creationId xmlns:a16="http://schemas.microsoft.com/office/drawing/2014/main" id="{0102DCDD-C6CE-42AE-9C25-C23C380D2A73}"/>
              </a:ext>
            </a:extLst>
          </p:cNvPr>
          <p:cNvGraphicFramePr/>
          <p:nvPr>
            <p:extLst>
              <p:ext uri="{D42A27DB-BD31-4B8C-83A1-F6EECF244321}">
                <p14:modId xmlns:p14="http://schemas.microsoft.com/office/powerpoint/2010/main" val="2899028285"/>
              </p:ext>
            </p:extLst>
          </p:nvPr>
        </p:nvGraphicFramePr>
        <p:xfrm>
          <a:off x="2032000" y="1468685"/>
          <a:ext cx="8128000" cy="4669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5881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pic>
        <p:nvPicPr>
          <p:cNvPr id="1026" name="Picture 2" descr="Video Portfolios: Examples And Templates | Biteable">
            <a:extLst>
              <a:ext uri="{FF2B5EF4-FFF2-40B4-BE49-F238E27FC236}">
                <a16:creationId xmlns:a16="http://schemas.microsoft.com/office/drawing/2014/main" id="{13129FAD-6D2F-4A93-B7A8-1D9BF3626B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999" y="1051599"/>
            <a:ext cx="6909801" cy="449137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4"/>
            <a:ext cx="3690257" cy="3670180"/>
          </a:xfrm>
        </p:spPr>
        <p:txBody>
          <a:bodyPr>
            <a:normAutofit/>
          </a:bodyPr>
          <a:lstStyle/>
          <a:p>
            <a:pPr algn="l"/>
            <a:r>
              <a:rPr lang="de-DE" b="1"/>
              <a:t>c. Nội dung video và âm thanh</a:t>
            </a:r>
          </a:p>
          <a:p>
            <a:pPr algn="l"/>
            <a:r>
              <a:rPr lang="en-US" b="1" u="sng"/>
              <a:t>Video và âm thanh trên web</a:t>
            </a:r>
          </a:p>
          <a:p>
            <a:pPr algn="l">
              <a:buFont typeface="Wingdings" panose="05000000000000000000" pitchFamily="2" charset="2"/>
              <a:buChar char="Ø"/>
            </a:pPr>
            <a:r>
              <a:rPr lang="en-US"/>
              <a:t>Thêm trình phát video và âm thanh vào với các phần tử &lt;</a:t>
            </a:r>
            <a:r>
              <a:rPr lang="en-US" b="1"/>
              <a:t>video</a:t>
            </a:r>
            <a:r>
              <a:rPr lang="en-US"/>
              <a:t>&gt; và &lt;</a:t>
            </a:r>
            <a:r>
              <a:rPr lang="en-US" b="1"/>
              <a:t>audio</a:t>
            </a:r>
            <a:r>
              <a:rPr lang="en-US"/>
              <a:t>&gt;.</a:t>
            </a:r>
          </a:p>
        </p:txBody>
      </p:sp>
      <p:sp>
        <p:nvSpPr>
          <p:cNvPr id="75" name="Rectangle 7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74</a:t>
            </a:fld>
            <a:endParaRPr lang="en-US"/>
          </a:p>
        </p:txBody>
      </p:sp>
    </p:spTree>
    <p:extLst>
      <p:ext uri="{BB962C8B-B14F-4D97-AF65-F5344CB8AC3E}">
        <p14:creationId xmlns:p14="http://schemas.microsoft.com/office/powerpoint/2010/main" val="2817676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228600" y="1276131"/>
            <a:ext cx="4239312" cy="4883369"/>
          </a:xfrm>
        </p:spPr>
        <p:txBody>
          <a:bodyPr/>
          <a:lstStyle/>
          <a:p>
            <a:pPr algn="l"/>
            <a:r>
              <a:rPr lang="de-DE" b="1">
                <a:solidFill>
                  <a:schemeClr val="accent1">
                    <a:lumMod val="75000"/>
                  </a:schemeClr>
                </a:solidFill>
              </a:rPr>
              <a:t>c. Nội dung video và âm thanh</a:t>
            </a:r>
          </a:p>
          <a:p>
            <a:pPr algn="l"/>
            <a:r>
              <a:rPr lang="en-US" b="1" u="sng"/>
              <a:t>Video và âm thanh trên web</a:t>
            </a:r>
          </a:p>
          <a:p>
            <a:pPr algn="l"/>
            <a:r>
              <a:rPr lang="en-US" b="1"/>
              <a:t>Phần tử &lt;video&gt;</a:t>
            </a:r>
          </a:p>
          <a:p>
            <a:pPr algn="l">
              <a:buFont typeface="Wingdings" panose="05000000000000000000" pitchFamily="2" charset="2"/>
              <a:buChar char="Ø"/>
            </a:pPr>
            <a:r>
              <a:rPr lang="en-US"/>
              <a:t>Phần tử &lt;video&gt; cho phép bạn nhúng video rất dễ dàng.</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75</a:t>
            </a:fld>
            <a:endParaRPr lang="en-US"/>
          </a:p>
        </p:txBody>
      </p:sp>
      <p:pic>
        <p:nvPicPr>
          <p:cNvPr id="5" name="Picture 4">
            <a:extLst>
              <a:ext uri="{FF2B5EF4-FFF2-40B4-BE49-F238E27FC236}">
                <a16:creationId xmlns:a16="http://schemas.microsoft.com/office/drawing/2014/main" id="{D7949272-8716-4F63-9838-9C924F5E57E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67912" y="1276131"/>
            <a:ext cx="7482787" cy="891540"/>
          </a:xfrm>
          <a:prstGeom prst="rect">
            <a:avLst/>
          </a:prstGeom>
          <a:noFill/>
          <a:ln>
            <a:noFill/>
          </a:ln>
        </p:spPr>
      </p:pic>
      <p:pic>
        <p:nvPicPr>
          <p:cNvPr id="6" name="Picture 5">
            <a:extLst>
              <a:ext uri="{FF2B5EF4-FFF2-40B4-BE49-F238E27FC236}">
                <a16:creationId xmlns:a16="http://schemas.microsoft.com/office/drawing/2014/main" id="{5CFAFB52-276D-4776-8FD2-82FB177EE9E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56081" y="2275402"/>
            <a:ext cx="4007319" cy="4021153"/>
          </a:xfrm>
          <a:prstGeom prst="rect">
            <a:avLst/>
          </a:prstGeom>
          <a:noFill/>
          <a:ln>
            <a:noFill/>
          </a:ln>
        </p:spPr>
      </p:pic>
      <p:sp>
        <p:nvSpPr>
          <p:cNvPr id="7" name="Arrow: Bent 6">
            <a:extLst>
              <a:ext uri="{FF2B5EF4-FFF2-40B4-BE49-F238E27FC236}">
                <a16:creationId xmlns:a16="http://schemas.microsoft.com/office/drawing/2014/main" id="{A10C417B-F607-4740-A3E9-F1F69614EE5B}"/>
              </a:ext>
            </a:extLst>
          </p:cNvPr>
          <p:cNvSpPr/>
          <p:nvPr/>
        </p:nvSpPr>
        <p:spPr>
          <a:xfrm flipV="1">
            <a:off x="6674889" y="2337847"/>
            <a:ext cx="1089841" cy="105454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62028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de-DE" b="1">
                <a:solidFill>
                  <a:schemeClr val="accent1">
                    <a:lumMod val="75000"/>
                  </a:schemeClr>
                </a:solidFill>
              </a:rPr>
              <a:t>c. Nội dung video và âm thanh</a:t>
            </a:r>
          </a:p>
          <a:p>
            <a:r>
              <a:rPr lang="en-US" b="1" u="sng"/>
              <a:t>Video và âm thanh trên web</a:t>
            </a:r>
          </a:p>
          <a:p>
            <a:r>
              <a:rPr lang="en-US" b="1"/>
              <a:t>Phần tử &lt;video&gt;</a:t>
            </a:r>
          </a:p>
          <a:p>
            <a:pPr>
              <a:buFont typeface="Wingdings" panose="05000000000000000000" pitchFamily="2" charset="2"/>
              <a:buChar char="Ø"/>
            </a:pPr>
            <a:r>
              <a:rPr lang="vi-VN" b="1"/>
              <a:t>src</a:t>
            </a:r>
            <a:r>
              <a:rPr lang="vi-VN"/>
              <a:t>: Tương tự như đối với phần tử &lt;</a:t>
            </a:r>
            <a:r>
              <a:rPr lang="vi-VN" b="1"/>
              <a:t>img</a:t>
            </a:r>
            <a:r>
              <a:rPr lang="vi-VN"/>
              <a:t>&gt;, thuộc tính src (source) chứa đường dẫn đến video bạn muốn nhúng. Nó hoạt động theo cùng một cách.</a:t>
            </a:r>
          </a:p>
          <a:p>
            <a:pPr>
              <a:buFont typeface="Wingdings" panose="05000000000000000000" pitchFamily="2" charset="2"/>
              <a:buChar char="Ø"/>
            </a:pPr>
            <a:r>
              <a:rPr lang="vi-VN" b="1"/>
              <a:t>controls</a:t>
            </a:r>
            <a:r>
              <a:rPr lang="vi-VN"/>
              <a:t>: Người dùng phải có khả năng kiểm soát việc phát lại video và âm thanh. Bạn phải sử dụng thuộc tính </a:t>
            </a:r>
            <a:r>
              <a:rPr lang="vi-VN" b="1"/>
              <a:t>controls</a:t>
            </a:r>
            <a:r>
              <a:rPr lang="vi-VN"/>
              <a:t> để bao gồm giao diện điều khiển riêng của trình duyệt hoặc xây dựng giao diện của bạn bằng cách sử dụng </a:t>
            </a:r>
            <a:r>
              <a:rPr lang="vi-VN" b="1"/>
              <a:t>API JavaScript </a:t>
            </a:r>
            <a:r>
              <a:rPr lang="vi-VN"/>
              <a:t>thích hợp.</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76</a:t>
            </a:fld>
            <a:endParaRPr lang="en-US"/>
          </a:p>
        </p:txBody>
      </p:sp>
    </p:spTree>
    <p:extLst>
      <p:ext uri="{BB962C8B-B14F-4D97-AF65-F5344CB8AC3E}">
        <p14:creationId xmlns:p14="http://schemas.microsoft.com/office/powerpoint/2010/main" val="2390397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de-DE" b="1">
                <a:solidFill>
                  <a:schemeClr val="accent1">
                    <a:lumMod val="75000"/>
                  </a:schemeClr>
                </a:solidFill>
              </a:rPr>
              <a:t>c. Nội dung video và âm thanh</a:t>
            </a:r>
          </a:p>
          <a:p>
            <a:r>
              <a:rPr lang="en-US" b="1" u="sng"/>
              <a:t>Video và âm thanh trên web</a:t>
            </a:r>
          </a:p>
          <a:p>
            <a:r>
              <a:rPr lang="en-US" b="1"/>
              <a:t>Các tính năng &lt;video&gt; khác</a:t>
            </a:r>
          </a:p>
          <a:p>
            <a:pPr lvl="1">
              <a:buFont typeface="Wingdings" panose="05000000000000000000" pitchFamily="2" charset="2"/>
              <a:buChar char="Ø"/>
            </a:pPr>
            <a:r>
              <a:rPr lang="vi-VN" b="1"/>
              <a:t>width và height</a:t>
            </a:r>
            <a:r>
              <a:rPr lang="vi-VN"/>
              <a:t>: Bạn có thể kiểm soát kích thước video bằng các thuộc tính này hoặc bằng CSS.</a:t>
            </a:r>
            <a:endParaRPr lang="en-US"/>
          </a:p>
          <a:p>
            <a:pPr lvl="1">
              <a:buFont typeface="Wingdings" panose="05000000000000000000" pitchFamily="2" charset="2"/>
              <a:buChar char="Ø"/>
            </a:pPr>
            <a:r>
              <a:rPr lang="vi-VN" b="1"/>
              <a:t>autoplay</a:t>
            </a:r>
            <a:r>
              <a:rPr lang="vi-VN"/>
              <a:t>: Làm cho âm thanh hoặc video bắt đầu phát ngay trong khi phần còn lại của trang đang tải.</a:t>
            </a:r>
            <a:endParaRPr lang="en-US"/>
          </a:p>
          <a:p>
            <a:pPr lvl="1">
              <a:buFont typeface="Wingdings" panose="05000000000000000000" pitchFamily="2" charset="2"/>
              <a:buChar char="Ø"/>
            </a:pPr>
            <a:r>
              <a:rPr lang="vi-VN" b="1"/>
              <a:t>loop</a:t>
            </a:r>
            <a:r>
              <a:rPr lang="vi-VN"/>
              <a:t>: Làm cho video (hoặc âm thanh) bắt đầu phát lại bất cứ khi nào kết thúc.</a:t>
            </a:r>
            <a:endParaRPr lang="en-US"/>
          </a:p>
          <a:p>
            <a:pPr lvl="1">
              <a:buFont typeface="Wingdings" panose="05000000000000000000" pitchFamily="2" charset="2"/>
              <a:buChar char="Ø"/>
            </a:pPr>
            <a:r>
              <a:rPr lang="vi-VN" b="1"/>
              <a:t>muted</a:t>
            </a:r>
            <a:r>
              <a:rPr lang="vi-VN"/>
              <a:t>: Làm cho phương tiện phát với âm thanh bị tắt theo mặc định.</a:t>
            </a:r>
          </a:p>
          <a:p>
            <a:pPr lvl="1">
              <a:buFont typeface="Wingdings" panose="05000000000000000000" pitchFamily="2" charset="2"/>
              <a:buChar char="Ø"/>
            </a:pPr>
            <a:r>
              <a:rPr lang="vi-VN" b="1"/>
              <a:t>poster</a:t>
            </a:r>
            <a:r>
              <a:rPr lang="vi-VN"/>
              <a:t>: URL của hình ảnh sẽ được hiển thị trước khi video được phát.</a:t>
            </a:r>
            <a:endParaRPr lang="en-US"/>
          </a:p>
          <a:p>
            <a:pPr lvl="1">
              <a:buFont typeface="Wingdings" panose="05000000000000000000" pitchFamily="2" charset="2"/>
              <a:buChar char="Ø"/>
            </a:pPr>
            <a:r>
              <a:rPr lang="vi-VN" b="1"/>
              <a:t>preload</a:t>
            </a:r>
            <a:r>
              <a:rPr lang="vi-VN"/>
              <a:t>: Được sử dụng để đệm các tệp lớn</a:t>
            </a:r>
            <a:r>
              <a:rPr lang="en-US"/>
              <a:t>.</a:t>
            </a:r>
            <a:endParaRPr lang="vi-VN"/>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77</a:t>
            </a:fld>
            <a:endParaRPr lang="en-US"/>
          </a:p>
        </p:txBody>
      </p:sp>
    </p:spTree>
    <p:extLst>
      <p:ext uri="{BB962C8B-B14F-4D97-AF65-F5344CB8AC3E}">
        <p14:creationId xmlns:p14="http://schemas.microsoft.com/office/powerpoint/2010/main" val="11641602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de-DE" b="1">
                <a:solidFill>
                  <a:schemeClr val="accent1">
                    <a:lumMod val="75000"/>
                  </a:schemeClr>
                </a:solidFill>
              </a:rPr>
              <a:t>c. Nội dung video và âm thanh</a:t>
            </a:r>
          </a:p>
          <a:p>
            <a:r>
              <a:rPr lang="en-US" b="1" u="sng"/>
              <a:t>Video và âm thanh trên web</a:t>
            </a:r>
          </a:p>
          <a:p>
            <a:r>
              <a:rPr lang="en-US" b="1"/>
              <a:t>Các tính năng &lt;video&gt; khác</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78</a:t>
            </a:fld>
            <a:endParaRPr lang="en-US"/>
          </a:p>
        </p:txBody>
      </p:sp>
      <p:pic>
        <p:nvPicPr>
          <p:cNvPr id="5" name="Picture 4">
            <a:extLst>
              <a:ext uri="{FF2B5EF4-FFF2-40B4-BE49-F238E27FC236}">
                <a16:creationId xmlns:a16="http://schemas.microsoft.com/office/drawing/2014/main" id="{AF88140C-9553-4685-8AD7-289B6799C5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900" y="2937162"/>
            <a:ext cx="9393353" cy="1991360"/>
          </a:xfrm>
          <a:prstGeom prst="rect">
            <a:avLst/>
          </a:prstGeom>
          <a:noFill/>
          <a:ln>
            <a:noFill/>
          </a:ln>
        </p:spPr>
      </p:pic>
      <p:pic>
        <p:nvPicPr>
          <p:cNvPr id="6" name="Picture 5">
            <a:extLst>
              <a:ext uri="{FF2B5EF4-FFF2-40B4-BE49-F238E27FC236}">
                <a16:creationId xmlns:a16="http://schemas.microsoft.com/office/drawing/2014/main" id="{55FFFF01-F681-425E-A7DC-5D65C69205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560873" y="2937162"/>
            <a:ext cx="2585720" cy="2937510"/>
          </a:xfrm>
          <a:prstGeom prst="rect">
            <a:avLst/>
          </a:prstGeom>
          <a:noFill/>
          <a:ln>
            <a:noFill/>
          </a:ln>
        </p:spPr>
      </p:pic>
      <p:sp>
        <p:nvSpPr>
          <p:cNvPr id="7" name="Arrow: Bent 6">
            <a:extLst>
              <a:ext uri="{FF2B5EF4-FFF2-40B4-BE49-F238E27FC236}">
                <a16:creationId xmlns:a16="http://schemas.microsoft.com/office/drawing/2014/main" id="{CC25498B-3189-4170-9B5F-A1FE9867D01A}"/>
              </a:ext>
            </a:extLst>
          </p:cNvPr>
          <p:cNvSpPr/>
          <p:nvPr/>
        </p:nvSpPr>
        <p:spPr>
          <a:xfrm flipV="1">
            <a:off x="8559619" y="5036253"/>
            <a:ext cx="892669" cy="863756"/>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64497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de-DE" b="1">
                <a:solidFill>
                  <a:schemeClr val="accent1">
                    <a:lumMod val="75000"/>
                  </a:schemeClr>
                </a:solidFill>
              </a:rPr>
              <a:t>c. Nội dung video và âm thanh</a:t>
            </a:r>
          </a:p>
          <a:p>
            <a:r>
              <a:rPr lang="en-US" b="1" u="sng"/>
              <a:t>Video và âm thanh trên web</a:t>
            </a:r>
          </a:p>
          <a:p>
            <a:r>
              <a:rPr lang="en-US" b="1"/>
              <a:t>Phần tử &lt;audio&gt;</a:t>
            </a:r>
          </a:p>
          <a:p>
            <a:pPr>
              <a:buFont typeface="Wingdings" panose="05000000000000000000" pitchFamily="2" charset="2"/>
              <a:buChar char="Ø"/>
            </a:pPr>
            <a:r>
              <a:rPr lang="vi-VN"/>
              <a:t>Phần tử &lt;</a:t>
            </a:r>
            <a:r>
              <a:rPr lang="vi-VN" b="1"/>
              <a:t>audio</a:t>
            </a:r>
            <a:r>
              <a:rPr lang="vi-VN"/>
              <a:t>&gt; hoạt động giống như phần tử &lt;</a:t>
            </a:r>
            <a:r>
              <a:rPr lang="vi-VN" b="1"/>
              <a:t>video</a:t>
            </a:r>
            <a:r>
              <a:rPr lang="vi-VN"/>
              <a:t>&gt;, với một số khác biệt nhỏ như</a:t>
            </a:r>
            <a:r>
              <a:rPr lang="en-US"/>
              <a:t>:</a:t>
            </a:r>
          </a:p>
          <a:p>
            <a:pPr lvl="1">
              <a:buFont typeface="Wingdings" panose="05000000000000000000" pitchFamily="2" charset="2"/>
              <a:buChar char="§"/>
            </a:pPr>
            <a:r>
              <a:rPr lang="en-US" sz="2800"/>
              <a:t>Phần tử &lt;</a:t>
            </a:r>
            <a:r>
              <a:rPr lang="en-US" sz="2800" b="1"/>
              <a:t>audio</a:t>
            </a:r>
            <a:r>
              <a:rPr lang="en-US" sz="2800"/>
              <a:t>&gt; </a:t>
            </a:r>
            <a:r>
              <a:rPr lang="en-US" sz="2800" b="1" i="1"/>
              <a:t>không hỗ trợ các thuộc tính width/height</a:t>
            </a:r>
            <a:r>
              <a:rPr lang="en-US" sz="2800"/>
              <a:t>, không có thành phần trực quan, vì vậy không có gì để chỉ định chiều rộng hoặc chiều cao.</a:t>
            </a:r>
          </a:p>
          <a:p>
            <a:pPr lvl="1">
              <a:buFont typeface="Wingdings" panose="05000000000000000000" pitchFamily="2" charset="2"/>
              <a:buChar char="§"/>
            </a:pPr>
            <a:r>
              <a:rPr lang="en-US" sz="2800"/>
              <a:t>Nó cũng </a:t>
            </a:r>
            <a:r>
              <a:rPr lang="en-US" sz="2800" b="1" i="1"/>
              <a:t>không hỗ trợ thuộc tính poster</a:t>
            </a:r>
            <a:r>
              <a:rPr lang="en-US" sz="2800"/>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79</a:t>
            </a:fld>
            <a:endParaRPr lang="en-US"/>
          </a:p>
        </p:txBody>
      </p:sp>
    </p:spTree>
    <p:extLst>
      <p:ext uri="{BB962C8B-B14F-4D97-AF65-F5344CB8AC3E}">
        <p14:creationId xmlns:p14="http://schemas.microsoft.com/office/powerpoint/2010/main" val="1669892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p:txBody>
          <a:bodyPr>
            <a:normAutofit/>
          </a:bodyPr>
          <a:lstStyle/>
          <a:p>
            <a:r>
              <a:rPr lang="en-US"/>
              <a:t>2.1. Giới thiệu tổng quan HTML</a:t>
            </a:r>
          </a:p>
        </p:txBody>
      </p: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p:txBody>
          <a:bodyPr/>
          <a:lstStyle/>
          <a:p>
            <a:r>
              <a:rPr lang="en-US" sz="2800" b="1">
                <a:solidFill>
                  <a:schemeClr val="accent1">
                    <a:lumMod val="75000"/>
                  </a:schemeClr>
                </a:solidFill>
              </a:rPr>
              <a:t>a. Phần tử HTML</a:t>
            </a:r>
          </a:p>
          <a:p>
            <a:pPr>
              <a:buFont typeface="Wingdings" panose="05000000000000000000" pitchFamily="2" charset="2"/>
              <a:buChar char="Ø"/>
            </a:pPr>
            <a:r>
              <a:rPr lang="en-US"/>
              <a:t>HTML bao gồm một loạt các phần tử, mà bạn sử dụng để bao bọc, hoặc đánh dấu các phần khác nhau của nội dung để làm cho nó xuất hiện hoặc hoạt động theo một cách nhất định.</a:t>
            </a:r>
          </a:p>
          <a:p>
            <a:pPr>
              <a:buFont typeface="Wingdings" panose="05000000000000000000" pitchFamily="2" charset="2"/>
              <a:buChar char="Ø"/>
            </a:pPr>
            <a:r>
              <a:rPr lang="en-US"/>
              <a:t>Các thẻ bao quanh có thể biến nội dung thành một siêu liên kết để kết nối với một trang khác, in nghiêng các từ, v.v.</a:t>
            </a:r>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p:txBody>
          <a:bodyPr/>
          <a:lstStyle/>
          <a:p>
            <a:fld id="{5771DB1C-B372-4CFA-B223-ECAC3FCFC319}" type="slidenum">
              <a:rPr lang="en-US" smtClean="0"/>
              <a:t>8</a:t>
            </a:fld>
            <a:endParaRPr lang="en-US"/>
          </a:p>
        </p:txBody>
      </p:sp>
      <p:pic>
        <p:nvPicPr>
          <p:cNvPr id="5" name="Picture 4">
            <a:extLst>
              <a:ext uri="{FF2B5EF4-FFF2-40B4-BE49-F238E27FC236}">
                <a16:creationId xmlns:a16="http://schemas.microsoft.com/office/drawing/2014/main" id="{E0F54A62-D6BB-4E2E-8DE4-859F07CFCB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72819" y="4410074"/>
            <a:ext cx="3473511" cy="1056005"/>
          </a:xfrm>
          <a:prstGeom prst="rect">
            <a:avLst/>
          </a:prstGeom>
          <a:noFill/>
          <a:ln>
            <a:noFill/>
          </a:ln>
        </p:spPr>
      </p:pic>
      <p:pic>
        <p:nvPicPr>
          <p:cNvPr id="6" name="Picture 5">
            <a:extLst>
              <a:ext uri="{FF2B5EF4-FFF2-40B4-BE49-F238E27FC236}">
                <a16:creationId xmlns:a16="http://schemas.microsoft.com/office/drawing/2014/main" id="{57C92052-77D1-4FC9-9EAB-A1D8BAE6F7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80057" y="4410073"/>
            <a:ext cx="4239124" cy="1056005"/>
          </a:xfrm>
          <a:prstGeom prst="rect">
            <a:avLst/>
          </a:prstGeom>
          <a:noFill/>
          <a:ln>
            <a:noFill/>
          </a:ln>
        </p:spPr>
      </p:pic>
      <p:sp>
        <p:nvSpPr>
          <p:cNvPr id="7" name="Arrow: Right 6">
            <a:extLst>
              <a:ext uri="{FF2B5EF4-FFF2-40B4-BE49-F238E27FC236}">
                <a16:creationId xmlns:a16="http://schemas.microsoft.com/office/drawing/2014/main" id="{60B65449-EDF8-4899-87A4-55055E3F7CA7}"/>
              </a:ext>
            </a:extLst>
          </p:cNvPr>
          <p:cNvSpPr/>
          <p:nvPr/>
        </p:nvSpPr>
        <p:spPr>
          <a:xfrm>
            <a:off x="5191898" y="4597716"/>
            <a:ext cx="1056640" cy="6807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84557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de-DE" b="1">
                <a:solidFill>
                  <a:schemeClr val="accent1">
                    <a:lumMod val="75000"/>
                  </a:schemeClr>
                </a:solidFill>
              </a:rPr>
              <a:t>c. Nội dung video và âm thanh</a:t>
            </a:r>
          </a:p>
          <a:p>
            <a:r>
              <a:rPr lang="en-US" b="1" u="sng"/>
              <a:t>Video và âm thanh trên web</a:t>
            </a:r>
          </a:p>
          <a:p>
            <a:r>
              <a:rPr lang="en-US" b="1"/>
              <a:t>Phần tử &lt;audio&gt;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80</a:t>
            </a:fld>
            <a:endParaRPr lang="en-US"/>
          </a:p>
        </p:txBody>
      </p:sp>
      <p:pic>
        <p:nvPicPr>
          <p:cNvPr id="5" name="Picture 4">
            <a:extLst>
              <a:ext uri="{FF2B5EF4-FFF2-40B4-BE49-F238E27FC236}">
                <a16:creationId xmlns:a16="http://schemas.microsoft.com/office/drawing/2014/main" id="{F4087C4B-7DEA-4323-806A-9E6DD938AA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64832"/>
            <a:ext cx="11610518" cy="1784032"/>
          </a:xfrm>
          <a:prstGeom prst="rect">
            <a:avLst/>
          </a:prstGeom>
          <a:noFill/>
          <a:ln>
            <a:noFill/>
          </a:ln>
        </p:spPr>
      </p:pic>
      <p:pic>
        <p:nvPicPr>
          <p:cNvPr id="6" name="Picture 5">
            <a:extLst>
              <a:ext uri="{FF2B5EF4-FFF2-40B4-BE49-F238E27FC236}">
                <a16:creationId xmlns:a16="http://schemas.microsoft.com/office/drawing/2014/main" id="{6AF4FB95-0F65-4388-8270-57F6101560C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27955"/>
            <a:ext cx="3622040" cy="2130425"/>
          </a:xfrm>
          <a:prstGeom prst="rect">
            <a:avLst/>
          </a:prstGeom>
          <a:noFill/>
          <a:ln>
            <a:noFill/>
          </a:ln>
        </p:spPr>
      </p:pic>
      <p:sp>
        <p:nvSpPr>
          <p:cNvPr id="7" name="Arrow: Down 6">
            <a:extLst>
              <a:ext uri="{FF2B5EF4-FFF2-40B4-BE49-F238E27FC236}">
                <a16:creationId xmlns:a16="http://schemas.microsoft.com/office/drawing/2014/main" id="{BBC3664E-2C15-489E-B0A7-B3B956784EBF}"/>
              </a:ext>
            </a:extLst>
          </p:cNvPr>
          <p:cNvSpPr/>
          <p:nvPr/>
        </p:nvSpPr>
        <p:spPr>
          <a:xfrm flipV="1">
            <a:off x="7589520" y="3666111"/>
            <a:ext cx="589280" cy="594839"/>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65312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228600" y="1276131"/>
            <a:ext cx="7188200" cy="4883369"/>
          </a:xfrm>
        </p:spPr>
        <p:txBody>
          <a:bodyPr/>
          <a:lstStyle/>
          <a:p>
            <a:pPr algn="l"/>
            <a:r>
              <a:rPr lang="de-DE" b="1">
                <a:solidFill>
                  <a:schemeClr val="accent1">
                    <a:lumMod val="75000"/>
                  </a:schemeClr>
                </a:solidFill>
              </a:rPr>
              <a:t>c. Nội dung video và âm thanh</a:t>
            </a:r>
          </a:p>
          <a:p>
            <a:pPr algn="l"/>
            <a:r>
              <a:rPr lang="en-US" b="1" u="sng"/>
              <a:t>Hiển thị văn bản video</a:t>
            </a:r>
          </a:p>
          <a:p>
            <a:pPr algn="l">
              <a:buFont typeface="Wingdings" panose="05000000000000000000" pitchFamily="2" charset="2"/>
              <a:buChar char="Ø"/>
            </a:pPr>
            <a:r>
              <a:rPr lang="en-US"/>
              <a:t>Sử dụng định dạng tệp </a:t>
            </a:r>
            <a:r>
              <a:rPr lang="en-US" b="1"/>
              <a:t>WebVTT</a:t>
            </a:r>
            <a:r>
              <a:rPr lang="en-US"/>
              <a:t> và phần tử &lt;</a:t>
            </a:r>
            <a:r>
              <a:rPr lang="en-US" b="1"/>
              <a:t>track</a:t>
            </a:r>
            <a:r>
              <a:rPr lang="en-US"/>
              <a:t>&gt;.</a:t>
            </a:r>
          </a:p>
          <a:p>
            <a:pPr algn="l">
              <a:buFont typeface="Wingdings" panose="05000000000000000000" pitchFamily="2" charset="2"/>
              <a:buChar char="Ø"/>
            </a:pPr>
            <a:r>
              <a:rPr lang="en-US"/>
              <a:t>WebVTT là một định dạng để viết các tệp văn bản chứa nhiều chuỗi văn bản cùng với siêu dữ liệu, </a:t>
            </a:r>
            <a:r>
              <a:rPr lang="vi-VN"/>
              <a:t>chẳng hạn như thời gian trong video mà tại đó mỗi chuỗi văn bản sẽ được hiển thị</a:t>
            </a:r>
            <a:r>
              <a:rPr lang="en-US"/>
              <a:t>.</a:t>
            </a:r>
          </a:p>
          <a:p>
            <a:pPr algn="l">
              <a:buFont typeface="Wingdings" panose="05000000000000000000" pitchFamily="2" charset="2"/>
              <a:buChar char="Ø"/>
            </a:pPr>
            <a:r>
              <a:rPr lang="en-US"/>
              <a:t>Các dấu hiệu phổ biến nhất là: </a:t>
            </a:r>
            <a:r>
              <a:rPr lang="en-US" b="1"/>
              <a:t>subtitles</a:t>
            </a:r>
            <a:r>
              <a:rPr lang="en-US"/>
              <a:t>, </a:t>
            </a:r>
            <a:r>
              <a:rPr lang="en-US" b="1"/>
              <a:t>captions</a:t>
            </a:r>
            <a:r>
              <a:rPr lang="en-US"/>
              <a:t>, </a:t>
            </a:r>
            <a:r>
              <a:rPr lang="en-US" b="1"/>
              <a:t>timed descriptions</a:t>
            </a:r>
            <a:r>
              <a:rPr lang="en-US"/>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81</a:t>
            </a:fld>
            <a:endParaRPr lang="en-US"/>
          </a:p>
        </p:txBody>
      </p:sp>
      <p:pic>
        <p:nvPicPr>
          <p:cNvPr id="5" name="Picture 4">
            <a:extLst>
              <a:ext uri="{FF2B5EF4-FFF2-40B4-BE49-F238E27FC236}">
                <a16:creationId xmlns:a16="http://schemas.microsoft.com/office/drawing/2014/main" id="{817031CE-7B1A-4879-A0EF-E376D1B109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16800" y="1479298"/>
            <a:ext cx="4599478" cy="3899403"/>
          </a:xfrm>
          <a:prstGeom prst="rect">
            <a:avLst/>
          </a:prstGeom>
          <a:noFill/>
          <a:ln>
            <a:noFill/>
          </a:ln>
        </p:spPr>
      </p:pic>
    </p:spTree>
    <p:extLst>
      <p:ext uri="{BB962C8B-B14F-4D97-AF65-F5344CB8AC3E}">
        <p14:creationId xmlns:p14="http://schemas.microsoft.com/office/powerpoint/2010/main" val="321771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54E8-3BE3-4A09-BB38-6005BFF8C039}"/>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3204BE3C-E4CB-4A71-A84C-FD0F5E95B47C}"/>
              </a:ext>
            </a:extLst>
          </p:cNvPr>
          <p:cNvSpPr>
            <a:spLocks noGrp="1"/>
          </p:cNvSpPr>
          <p:nvPr>
            <p:ph idx="1"/>
          </p:nvPr>
        </p:nvSpPr>
        <p:spPr/>
        <p:txBody>
          <a:bodyPr/>
          <a:lstStyle/>
          <a:p>
            <a:pPr algn="l"/>
            <a:r>
              <a:rPr lang="de-DE" b="1">
                <a:solidFill>
                  <a:schemeClr val="accent1">
                    <a:lumMod val="75000"/>
                  </a:schemeClr>
                </a:solidFill>
              </a:rPr>
              <a:t>c. Nội dung video và âm thanh</a:t>
            </a:r>
          </a:p>
          <a:p>
            <a:pPr algn="l"/>
            <a:r>
              <a:rPr lang="en-US" b="1" u="sng"/>
              <a:t>Hiển thị văn bản video</a:t>
            </a:r>
          </a:p>
          <a:p>
            <a:pPr>
              <a:buFont typeface="Wingdings" panose="05000000000000000000" pitchFamily="2" charset="2"/>
              <a:buChar char="Ø"/>
            </a:pPr>
            <a:r>
              <a:rPr lang="vi-VN"/>
              <a:t>Để hiển thị điều này cùng với đa phương tiện HTML, bạn cần:</a:t>
            </a:r>
          </a:p>
          <a:p>
            <a:pPr marL="806958" lvl="1" indent="-514350">
              <a:buFont typeface="+mj-lt"/>
              <a:buAutoNum type="arabicPeriod"/>
            </a:pPr>
            <a:r>
              <a:rPr lang="vi-VN" sz="2800"/>
              <a:t>Lưu nó dưới dạng tệp </a:t>
            </a:r>
            <a:r>
              <a:rPr lang="vi-VN" sz="2800" b="1"/>
              <a:t>.vtt </a:t>
            </a:r>
            <a:r>
              <a:rPr lang="vi-VN" sz="2800"/>
              <a:t>ở một nơi hợp lý.</a:t>
            </a:r>
          </a:p>
          <a:p>
            <a:pPr marL="806958" lvl="1" indent="-514350">
              <a:buFont typeface="+mj-lt"/>
              <a:buAutoNum type="arabicPeriod"/>
            </a:pPr>
            <a:r>
              <a:rPr lang="vi-VN" sz="2800"/>
              <a:t>Liên kết đến tệp </a:t>
            </a:r>
            <a:r>
              <a:rPr lang="vi-VN" sz="2800" b="1"/>
              <a:t>.vtt </a:t>
            </a:r>
            <a:r>
              <a:rPr lang="vi-VN" sz="2800"/>
              <a:t>bằng phần tử &lt;</a:t>
            </a:r>
            <a:r>
              <a:rPr lang="vi-VN" sz="2800" b="1"/>
              <a:t>track</a:t>
            </a:r>
            <a:r>
              <a:rPr lang="vi-VN" sz="2800"/>
              <a:t>&gt;. &lt;</a:t>
            </a:r>
            <a:r>
              <a:rPr lang="vi-VN" sz="2800" b="1"/>
              <a:t>track</a:t>
            </a:r>
            <a:r>
              <a:rPr lang="vi-VN" sz="2800"/>
              <a:t>&gt; nên được đặt trong &lt;</a:t>
            </a:r>
            <a:r>
              <a:rPr lang="vi-VN" sz="2800" b="1"/>
              <a:t>audio</a:t>
            </a:r>
            <a:r>
              <a:rPr lang="vi-VN" sz="2800"/>
              <a:t>&gt; hoặc &lt;</a:t>
            </a:r>
            <a:r>
              <a:rPr lang="vi-VN" sz="2800" b="1"/>
              <a:t>video</a:t>
            </a:r>
            <a:r>
              <a:rPr lang="vi-VN" sz="2800"/>
              <a:t>&gt;, nhưng sau tất cả các phần tử &lt;</a:t>
            </a:r>
            <a:r>
              <a:rPr lang="vi-VN" sz="2800" b="1"/>
              <a:t>source</a:t>
            </a:r>
            <a:r>
              <a:rPr lang="vi-VN" sz="2800"/>
              <a:t>&gt;. Sử dụng thuộc tính </a:t>
            </a:r>
            <a:r>
              <a:rPr lang="vi-VN" sz="2800" b="1"/>
              <a:t>kind</a:t>
            </a:r>
            <a:r>
              <a:rPr lang="vi-VN" sz="2800"/>
              <a:t> để chỉ định xem các dấu hiệu là </a:t>
            </a:r>
            <a:r>
              <a:rPr lang="vi-VN" sz="2800" b="1" i="1"/>
              <a:t>subtitles</a:t>
            </a:r>
            <a:r>
              <a:rPr lang="vi-VN" sz="2800"/>
              <a:t>, </a:t>
            </a:r>
            <a:r>
              <a:rPr lang="vi-VN" sz="2800" b="1" i="1"/>
              <a:t>captions</a:t>
            </a:r>
            <a:r>
              <a:rPr lang="vi-VN" sz="2800"/>
              <a:t>, hay </a:t>
            </a:r>
            <a:r>
              <a:rPr lang="vi-VN" sz="2800" b="1" i="1"/>
              <a:t>descriptions</a:t>
            </a:r>
            <a:r>
              <a:rPr lang="vi-VN" sz="2800"/>
              <a:t>. Hơn nữa, sử dụng </a:t>
            </a:r>
            <a:r>
              <a:rPr lang="vi-VN" sz="2800" b="1"/>
              <a:t>srclang</a:t>
            </a:r>
            <a:r>
              <a:rPr lang="vi-VN" sz="2800"/>
              <a:t> để cho trình duyệt biết bạn đã viết phụ đề bằng ngôn ngữ nào. Cuối cùng, thêm </a:t>
            </a:r>
            <a:r>
              <a:rPr lang="vi-VN" sz="2800" b="1"/>
              <a:t>label</a:t>
            </a:r>
            <a:r>
              <a:rPr lang="vi-VN" sz="2800"/>
              <a:t> để giúp người đọc xác định ngôn ngữ họ đang tìm kiếm.</a:t>
            </a:r>
          </a:p>
        </p:txBody>
      </p:sp>
      <p:sp>
        <p:nvSpPr>
          <p:cNvPr id="4" name="Slide Number Placeholder 3">
            <a:extLst>
              <a:ext uri="{FF2B5EF4-FFF2-40B4-BE49-F238E27FC236}">
                <a16:creationId xmlns:a16="http://schemas.microsoft.com/office/drawing/2014/main" id="{305145D6-F2E7-4268-B017-0C7B490AD388}"/>
              </a:ext>
            </a:extLst>
          </p:cNvPr>
          <p:cNvSpPr>
            <a:spLocks noGrp="1"/>
          </p:cNvSpPr>
          <p:nvPr>
            <p:ph type="sldNum" sz="quarter" idx="12"/>
          </p:nvPr>
        </p:nvSpPr>
        <p:spPr/>
        <p:txBody>
          <a:bodyPr/>
          <a:lstStyle/>
          <a:p>
            <a:fld id="{5771DB1C-B372-4CFA-B223-ECAC3FCFC319}" type="slidenum">
              <a:rPr lang="en-US" smtClean="0"/>
              <a:t>82</a:t>
            </a:fld>
            <a:endParaRPr lang="en-US"/>
          </a:p>
        </p:txBody>
      </p:sp>
    </p:spTree>
    <p:extLst>
      <p:ext uri="{BB962C8B-B14F-4D97-AF65-F5344CB8AC3E}">
        <p14:creationId xmlns:p14="http://schemas.microsoft.com/office/powerpoint/2010/main" val="254190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54E8-3BE3-4A09-BB38-6005BFF8C039}"/>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3204BE3C-E4CB-4A71-A84C-FD0F5E95B47C}"/>
              </a:ext>
            </a:extLst>
          </p:cNvPr>
          <p:cNvSpPr>
            <a:spLocks noGrp="1"/>
          </p:cNvSpPr>
          <p:nvPr>
            <p:ph idx="1"/>
          </p:nvPr>
        </p:nvSpPr>
        <p:spPr/>
        <p:txBody>
          <a:bodyPr/>
          <a:lstStyle/>
          <a:p>
            <a:pPr algn="l"/>
            <a:r>
              <a:rPr lang="de-DE" b="1">
                <a:solidFill>
                  <a:schemeClr val="accent1">
                    <a:lumMod val="75000"/>
                  </a:schemeClr>
                </a:solidFill>
              </a:rPr>
              <a:t>c. Nội dung video và âm thanh</a:t>
            </a:r>
          </a:p>
          <a:p>
            <a:pPr algn="l"/>
            <a:r>
              <a:rPr lang="en-US" b="1" u="sng"/>
              <a:t>Hiển thị văn bản video</a:t>
            </a:r>
          </a:p>
          <a:p>
            <a:endParaRPr lang="en-US"/>
          </a:p>
        </p:txBody>
      </p:sp>
      <p:sp>
        <p:nvSpPr>
          <p:cNvPr id="4" name="Slide Number Placeholder 3">
            <a:extLst>
              <a:ext uri="{FF2B5EF4-FFF2-40B4-BE49-F238E27FC236}">
                <a16:creationId xmlns:a16="http://schemas.microsoft.com/office/drawing/2014/main" id="{305145D6-F2E7-4268-B017-0C7B490AD388}"/>
              </a:ext>
            </a:extLst>
          </p:cNvPr>
          <p:cNvSpPr>
            <a:spLocks noGrp="1"/>
          </p:cNvSpPr>
          <p:nvPr>
            <p:ph type="sldNum" sz="quarter" idx="12"/>
          </p:nvPr>
        </p:nvSpPr>
        <p:spPr/>
        <p:txBody>
          <a:bodyPr/>
          <a:lstStyle/>
          <a:p>
            <a:fld id="{5771DB1C-B372-4CFA-B223-ECAC3FCFC319}" type="slidenum">
              <a:rPr lang="en-US" smtClean="0"/>
              <a:t>83</a:t>
            </a:fld>
            <a:endParaRPr lang="en-US"/>
          </a:p>
        </p:txBody>
      </p:sp>
      <p:pic>
        <p:nvPicPr>
          <p:cNvPr id="5" name="Picture 4">
            <a:extLst>
              <a:ext uri="{FF2B5EF4-FFF2-40B4-BE49-F238E27FC236}">
                <a16:creationId xmlns:a16="http://schemas.microsoft.com/office/drawing/2014/main" id="{7C30DEBA-CA35-4D19-AC2A-123F8FAC94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14190"/>
            <a:ext cx="8615920" cy="1845310"/>
          </a:xfrm>
          <a:prstGeom prst="rect">
            <a:avLst/>
          </a:prstGeom>
          <a:noFill/>
          <a:ln>
            <a:noFill/>
          </a:ln>
        </p:spPr>
      </p:pic>
      <p:pic>
        <p:nvPicPr>
          <p:cNvPr id="6" name="Picture 5">
            <a:extLst>
              <a:ext uri="{FF2B5EF4-FFF2-40B4-BE49-F238E27FC236}">
                <a16:creationId xmlns:a16="http://schemas.microsoft.com/office/drawing/2014/main" id="{140625A4-DE21-47F0-BC87-2339BD3C2E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48880" y="1343535"/>
            <a:ext cx="4389915" cy="2705324"/>
          </a:xfrm>
          <a:prstGeom prst="rect">
            <a:avLst/>
          </a:prstGeom>
          <a:noFill/>
          <a:ln>
            <a:noFill/>
          </a:ln>
        </p:spPr>
      </p:pic>
      <p:sp>
        <p:nvSpPr>
          <p:cNvPr id="7" name="Arrow: Bent 6">
            <a:extLst>
              <a:ext uri="{FF2B5EF4-FFF2-40B4-BE49-F238E27FC236}">
                <a16:creationId xmlns:a16="http://schemas.microsoft.com/office/drawing/2014/main" id="{BC6ABFDD-B2E3-43B6-86AF-B4F2287BA738}"/>
              </a:ext>
            </a:extLst>
          </p:cNvPr>
          <p:cNvSpPr/>
          <p:nvPr/>
        </p:nvSpPr>
        <p:spPr>
          <a:xfrm rot="16200000" flipV="1">
            <a:off x="9297502" y="4363600"/>
            <a:ext cx="892669" cy="863756"/>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4004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lnSpcReduction="10000"/>
          </a:bodyPr>
          <a:lstStyle/>
          <a:p>
            <a:r>
              <a:rPr lang="en-US" b="1">
                <a:solidFill>
                  <a:schemeClr val="accent1">
                    <a:lumMod val="75000"/>
                  </a:schemeClr>
                </a:solidFill>
              </a:rPr>
              <a:t>d. Từ object đến iframe</a:t>
            </a:r>
          </a:p>
          <a:p>
            <a:r>
              <a:rPr lang="en-US" b="1" u="sng"/>
              <a:t>Chi tiết iframe</a:t>
            </a:r>
          </a:p>
          <a:p>
            <a:pPr>
              <a:buFont typeface="Wingdings" panose="05000000000000000000" pitchFamily="2" charset="2"/>
              <a:buChar char="Ø"/>
            </a:pPr>
            <a:r>
              <a:rPr lang="vi-VN"/>
              <a:t>Các phần tử &lt;</a:t>
            </a:r>
            <a:r>
              <a:rPr lang="vi-VN" b="1"/>
              <a:t>iframe</a:t>
            </a:r>
            <a:r>
              <a:rPr lang="vi-VN"/>
              <a:t>&gt; được thiết kế để cho phép bạn nhúng các tài liệu web khác vào tài liệu hiện tại.</a:t>
            </a:r>
            <a:endParaRPr lang="en-US"/>
          </a:p>
          <a:p>
            <a:pPr>
              <a:buFont typeface="Wingdings" panose="05000000000000000000" pitchFamily="2" charset="2"/>
              <a:buChar char="Ø"/>
            </a:pPr>
            <a:r>
              <a:rPr lang="vi-VN"/>
              <a:t>Điều này rất tốt để </a:t>
            </a:r>
            <a:r>
              <a:rPr lang="vi-VN" b="1"/>
              <a:t>kết hợp nội dung của bên thứ ba </a:t>
            </a:r>
            <a:r>
              <a:rPr lang="vi-VN"/>
              <a:t>vào trang web của bạn mà bạn có thể không có quyền kiểm soát trực tiếp và không muốn phải triển khai phiên bản của riêng mình - chẳng hạn như video từ các nhà cung cấp video trực tuyến, bản đồ từ trực tuyến, biểu ngữ quảng cáo, v.v.</a:t>
            </a:r>
            <a:endParaRPr lang="en-US"/>
          </a:p>
          <a:p>
            <a:pPr>
              <a:buFont typeface="Wingdings" panose="05000000000000000000" pitchFamily="2" charset="2"/>
              <a:buChar char="Ø"/>
            </a:pPr>
            <a:r>
              <a:rPr lang="en-US"/>
              <a:t>Có một số lo ngại nghiêm trọng về </a:t>
            </a:r>
            <a:r>
              <a:rPr lang="en-US" b="1"/>
              <a:t>Bảo mật </a:t>
            </a:r>
            <a:r>
              <a:rPr lang="en-US"/>
              <a:t>cần xem xét với &lt;</a:t>
            </a:r>
            <a:r>
              <a:rPr lang="en-US" b="1"/>
              <a:t>iframe</a:t>
            </a:r>
            <a:r>
              <a:rPr lang="en-US"/>
              <a:t>&gt;</a:t>
            </a:r>
            <a:r>
              <a:rPr lang="vi-VN"/>
              <a:t>, nhưng điều này không có nghĩa là bạn không nên sử dụng chúng trong các trang web của mình - nó chỉ cần một số kiến thức và suy nghĩ cẩn thận. </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84</a:t>
            </a:fld>
            <a:endParaRPr lang="en-US"/>
          </a:p>
        </p:txBody>
      </p:sp>
    </p:spTree>
    <p:extLst>
      <p:ext uri="{BB962C8B-B14F-4D97-AF65-F5344CB8AC3E}">
        <p14:creationId xmlns:p14="http://schemas.microsoft.com/office/powerpoint/2010/main" val="3403814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pic>
        <p:nvPicPr>
          <p:cNvPr id="5" name="Picture 4" descr="Graphical user interface, text, application, email&#10;&#10;Description automatically generated">
            <a:extLst>
              <a:ext uri="{FF2B5EF4-FFF2-40B4-BE49-F238E27FC236}">
                <a16:creationId xmlns:a16="http://schemas.microsoft.com/office/drawing/2014/main" id="{E7EDDCB4-3D85-4204-83E4-664E3F07A9B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33999" y="1431637"/>
            <a:ext cx="6909801" cy="3731293"/>
          </a:xfrm>
          <a:prstGeom prst="rect">
            <a:avLst/>
          </a:prstGeom>
          <a:noFill/>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4"/>
            <a:ext cx="3690257" cy="3670180"/>
          </a:xfrm>
        </p:spPr>
        <p:txBody>
          <a:bodyPr>
            <a:normAutofit/>
          </a:bodyPr>
          <a:lstStyle/>
          <a:p>
            <a:r>
              <a:rPr lang="en-US" b="1"/>
              <a:t>d. Từ object đến iframe</a:t>
            </a:r>
          </a:p>
          <a:p>
            <a:r>
              <a:rPr lang="en-US" b="1" u="sng"/>
              <a:t>Chi tiết iframe</a:t>
            </a:r>
          </a:p>
          <a:p>
            <a:pPr>
              <a:buFont typeface="Wingdings" panose="05000000000000000000" pitchFamily="2" charset="2"/>
              <a:buChar char="Ø"/>
            </a:pPr>
            <a:r>
              <a:rPr lang="en-US"/>
              <a:t>Nhúng bảng thuật ngữ MDN trên một trang web.</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85</a:t>
            </a:fld>
            <a:endParaRPr lang="en-US"/>
          </a:p>
        </p:txBody>
      </p:sp>
    </p:spTree>
    <p:extLst>
      <p:ext uri="{BB962C8B-B14F-4D97-AF65-F5344CB8AC3E}">
        <p14:creationId xmlns:p14="http://schemas.microsoft.com/office/powerpoint/2010/main" val="761239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en-US" b="1">
                <a:solidFill>
                  <a:schemeClr val="accent1">
                    <a:lumMod val="75000"/>
                  </a:schemeClr>
                </a:solidFill>
              </a:rPr>
              <a:t>d. Từ object đến iframe</a:t>
            </a:r>
          </a:p>
          <a:p>
            <a:r>
              <a:rPr lang="en-US" b="1" u="sng"/>
              <a:t>Chi tiết iframe</a:t>
            </a:r>
          </a:p>
          <a:p>
            <a:pPr lvl="1">
              <a:buFont typeface="Wingdings" panose="05000000000000000000" pitchFamily="2" charset="2"/>
              <a:buChar char="Ø"/>
            </a:pPr>
            <a:r>
              <a:rPr lang="vi-VN" b="1"/>
              <a:t>border: none</a:t>
            </a:r>
            <a:r>
              <a:rPr lang="vi-VN"/>
              <a:t>: Nếu được sử dụng, &lt;iframe&gt; sẽ được hiển thị mà không có đường viền xung quanh. Nếu không, theo mặc định, các trình duyệt hiển thị &lt;iframe&gt; với một đường viền xung quanh.</a:t>
            </a:r>
          </a:p>
          <a:p>
            <a:pPr lvl="1">
              <a:buFont typeface="Wingdings" panose="05000000000000000000" pitchFamily="2" charset="2"/>
              <a:buChar char="Ø"/>
            </a:pPr>
            <a:r>
              <a:rPr lang="vi-VN" b="1"/>
              <a:t>allowfullscreen</a:t>
            </a:r>
            <a:r>
              <a:rPr lang="vi-VN"/>
              <a:t>: Nếu được đặt, &lt;iframe&gt; có thể được đặt ở chế độ toàn màn hình bằng cách sử dụng API toàn màn hình.</a:t>
            </a:r>
          </a:p>
          <a:p>
            <a:pPr lvl="1">
              <a:buFont typeface="Wingdings" panose="05000000000000000000" pitchFamily="2" charset="2"/>
              <a:buChar char="Ø"/>
            </a:pPr>
            <a:r>
              <a:rPr lang="vi-VN" b="1"/>
              <a:t>src</a:t>
            </a:r>
            <a:r>
              <a:rPr lang="vi-VN"/>
              <a:t>: Thuộc tính này, như với &lt;video&gt; / &lt;img&gt;, chứa một đường dẫn trỏ đến URL của tài liệu được nhúng.</a:t>
            </a:r>
          </a:p>
          <a:p>
            <a:pPr lvl="1">
              <a:buFont typeface="Wingdings" panose="05000000000000000000" pitchFamily="2" charset="2"/>
              <a:buChar char="Ø"/>
            </a:pPr>
            <a:r>
              <a:rPr lang="vi-VN" b="1"/>
              <a:t>width và height</a:t>
            </a:r>
            <a:r>
              <a:rPr lang="vi-VN"/>
              <a:t>: Các thuộc tính này chỉ định chiều rộng và chiều cao mà bạn muốn iframe trở thành.</a:t>
            </a:r>
          </a:p>
          <a:p>
            <a:pPr lvl="1">
              <a:buFont typeface="Wingdings" panose="05000000000000000000" pitchFamily="2" charset="2"/>
              <a:buChar char="Ø"/>
            </a:pPr>
            <a:r>
              <a:rPr lang="vi-VN" b="1"/>
              <a:t>sandbox</a:t>
            </a:r>
            <a:r>
              <a:rPr lang="vi-VN"/>
              <a:t>: Thuộc tính này</a:t>
            </a:r>
            <a:r>
              <a:rPr lang="en-US"/>
              <a:t> </a:t>
            </a:r>
            <a:r>
              <a:rPr lang="vi-VN"/>
              <a:t>yêu cầu cài đặt bảo mật cao hơn.</a:t>
            </a:r>
          </a:p>
          <a:p>
            <a:pPr marL="0" indent="0">
              <a:buNone/>
            </a:pP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86</a:t>
            </a:fld>
            <a:endParaRPr lang="en-US"/>
          </a:p>
        </p:txBody>
      </p:sp>
    </p:spTree>
    <p:extLst>
      <p:ext uri="{BB962C8B-B14F-4D97-AF65-F5344CB8AC3E}">
        <p14:creationId xmlns:p14="http://schemas.microsoft.com/office/powerpoint/2010/main" val="27628809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d. Từ object đến iframe</a:t>
            </a:r>
          </a:p>
          <a:p>
            <a:r>
              <a:rPr lang="en-US" b="1" u="sng"/>
              <a:t>Các phần tử &lt;embed&gt; và &lt;object&gt;</a:t>
            </a:r>
          </a:p>
          <a:p>
            <a:pPr>
              <a:buFont typeface="Wingdings" panose="05000000000000000000" pitchFamily="2" charset="2"/>
              <a:buChar char="Ø"/>
            </a:pPr>
            <a:r>
              <a:rPr lang="vi-VN"/>
              <a:t>Các phần tử &lt;</a:t>
            </a:r>
            <a:r>
              <a:rPr lang="vi-VN" b="1"/>
              <a:t>embed</a:t>
            </a:r>
            <a:r>
              <a:rPr lang="vi-VN"/>
              <a:t>&gt; và &lt;</a:t>
            </a:r>
            <a:r>
              <a:rPr lang="vi-VN" b="1"/>
              <a:t>object</a:t>
            </a:r>
            <a:r>
              <a:rPr lang="vi-VN"/>
              <a:t>&gt; phục vụ một chức năng khác cho &lt;</a:t>
            </a:r>
            <a:r>
              <a:rPr lang="vi-VN" b="1"/>
              <a:t>iframe</a:t>
            </a:r>
            <a:r>
              <a:rPr lang="vi-VN"/>
              <a:t>&gt;</a:t>
            </a:r>
            <a:r>
              <a:rPr lang="en-US"/>
              <a:t>.</a:t>
            </a:r>
          </a:p>
          <a:p>
            <a:pPr>
              <a:buFont typeface="Wingdings" panose="05000000000000000000" pitchFamily="2" charset="2"/>
              <a:buChar char="Ø"/>
            </a:pPr>
            <a:r>
              <a:rPr lang="en-US"/>
              <a:t>C</a:t>
            </a:r>
            <a:r>
              <a:rPr lang="vi-VN"/>
              <a:t>ác phần tử này là các công cụ nhúng có mục đích chung để </a:t>
            </a:r>
            <a:r>
              <a:rPr lang="vi-VN" b="1"/>
              <a:t>nhúng nhiều loại nội dung bên ngoài</a:t>
            </a:r>
            <a:r>
              <a:rPr lang="vi-VN"/>
              <a:t>, bao gồm </a:t>
            </a:r>
            <a:r>
              <a:rPr lang="vi-VN" b="1" i="1"/>
              <a:t>các công nghệ plugin </a:t>
            </a:r>
            <a:r>
              <a:rPr lang="vi-VN"/>
              <a:t>như Java Applets và Flash, PDF (</a:t>
            </a:r>
            <a:r>
              <a:rPr lang="vi-VN" i="1"/>
              <a:t>có thể được hiển thị trong một trình duyệt có plugin PDF</a:t>
            </a:r>
            <a:r>
              <a:rPr lang="vi-VN"/>
              <a:t>), và thậm chí cả nội dung như video, SVG và hình ảnh</a:t>
            </a:r>
            <a:r>
              <a:rPr lang="en-US"/>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87</a:t>
            </a:fld>
            <a:endParaRPr lang="en-US"/>
          </a:p>
        </p:txBody>
      </p:sp>
    </p:spTree>
    <p:extLst>
      <p:ext uri="{BB962C8B-B14F-4D97-AF65-F5344CB8AC3E}">
        <p14:creationId xmlns:p14="http://schemas.microsoft.com/office/powerpoint/2010/main" val="40746501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7859485" y="634946"/>
            <a:ext cx="3690257" cy="1450757"/>
          </a:xfrm>
        </p:spPr>
        <p:txBody>
          <a:bodyPr>
            <a:normAutofit/>
          </a:bodyPr>
          <a:lstStyle/>
          <a:p>
            <a:r>
              <a:rPr lang="vi-VN" sz="4300"/>
              <a:t>3.1.</a:t>
            </a:r>
            <a:r>
              <a:rPr lang="en-US" sz="4300"/>
              <a:t> </a:t>
            </a:r>
            <a:r>
              <a:rPr lang="vi-VN" sz="4300"/>
              <a:t>Đa phương tiện và nhúng</a:t>
            </a:r>
            <a:endParaRPr lang="en-US" sz="4300"/>
          </a:p>
        </p:txBody>
      </p:sp>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7859485" y="2198914"/>
            <a:ext cx="3690257" cy="3670180"/>
          </a:xfrm>
        </p:spPr>
        <p:txBody>
          <a:bodyPr>
            <a:normAutofit/>
          </a:bodyPr>
          <a:lstStyle/>
          <a:p>
            <a:pPr algn="l"/>
            <a:r>
              <a:rPr lang="en-US" b="1"/>
              <a:t>d. Từ object đến iframe</a:t>
            </a:r>
          </a:p>
          <a:p>
            <a:pPr algn="l"/>
            <a:r>
              <a:rPr lang="en-US" b="1" u="sng"/>
              <a:t>Các phần tử &lt;embed&gt; và &lt;object&gt;</a:t>
            </a:r>
          </a:p>
          <a:p>
            <a:pPr algn="l"/>
            <a:r>
              <a:rPr lang="en-US"/>
              <a:t>Nếu bạn thấy mình cần nhúng nội dung plugin, thì đây là loại thông tin bạn cần.</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88</a:t>
            </a:fld>
            <a:endParaRPr lang="en-US"/>
          </a:p>
        </p:txBody>
      </p:sp>
      <p:graphicFrame>
        <p:nvGraphicFramePr>
          <p:cNvPr id="5" name="Table 4">
            <a:extLst>
              <a:ext uri="{FF2B5EF4-FFF2-40B4-BE49-F238E27FC236}">
                <a16:creationId xmlns:a16="http://schemas.microsoft.com/office/drawing/2014/main" id="{21B53C98-C324-42D8-9B93-2DEE0D4666B7}"/>
              </a:ext>
            </a:extLst>
          </p:cNvPr>
          <p:cNvGraphicFramePr>
            <a:graphicFrameLocks noGrp="1"/>
          </p:cNvGraphicFramePr>
          <p:nvPr>
            <p:extLst>
              <p:ext uri="{D42A27DB-BD31-4B8C-83A1-F6EECF244321}">
                <p14:modId xmlns:p14="http://schemas.microsoft.com/office/powerpoint/2010/main" val="1486828511"/>
              </p:ext>
            </p:extLst>
          </p:nvPr>
        </p:nvGraphicFramePr>
        <p:xfrm>
          <a:off x="217204" y="396526"/>
          <a:ext cx="7457736" cy="5541264"/>
        </p:xfrm>
        <a:graphic>
          <a:graphicData uri="http://schemas.openxmlformats.org/drawingml/2006/table">
            <a:tbl>
              <a:tblPr firstRow="1" firstCol="1" bandRow="1">
                <a:tableStyleId>{5C22544A-7EE6-4342-B048-85BDC9FD1C3A}</a:tableStyleId>
              </a:tblPr>
              <a:tblGrid>
                <a:gridCol w="2647916">
                  <a:extLst>
                    <a:ext uri="{9D8B030D-6E8A-4147-A177-3AD203B41FA5}">
                      <a16:colId xmlns:a16="http://schemas.microsoft.com/office/drawing/2014/main" val="2774761288"/>
                    </a:ext>
                  </a:extLst>
                </a:gridCol>
                <a:gridCol w="2346290">
                  <a:extLst>
                    <a:ext uri="{9D8B030D-6E8A-4147-A177-3AD203B41FA5}">
                      <a16:colId xmlns:a16="http://schemas.microsoft.com/office/drawing/2014/main" val="1407639290"/>
                    </a:ext>
                  </a:extLst>
                </a:gridCol>
                <a:gridCol w="2463530">
                  <a:extLst>
                    <a:ext uri="{9D8B030D-6E8A-4147-A177-3AD203B41FA5}">
                      <a16:colId xmlns:a16="http://schemas.microsoft.com/office/drawing/2014/main" val="1230926889"/>
                    </a:ext>
                  </a:extLst>
                </a:gridCol>
              </a:tblGrid>
              <a:tr h="355987">
                <a:tc>
                  <a:txBody>
                    <a:bodyPr/>
                    <a:lstStyle/>
                    <a:p>
                      <a:pPr marL="0" marR="0" algn="ctr">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ctr">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&lt;embed&gt;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ctr">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&lt;object&gt;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1319772329"/>
                  </a:ext>
                </a:extLst>
              </a:tr>
              <a:tr h="711063">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URL của nội dung được nhúng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src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data</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2021546788"/>
                  </a:ext>
                </a:extLst>
              </a:tr>
              <a:tr h="711063">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Loại  media type chính xác của nội dung được nhúng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type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2478225326"/>
                  </a:ext>
                </a:extLst>
              </a:tr>
              <a:tr h="802108">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Height and width (in CSS pixels)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height</a:t>
                      </a:r>
                    </a:p>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width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height</a:t>
                      </a:r>
                    </a:p>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width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645733159"/>
                  </a:ext>
                </a:extLst>
              </a:tr>
              <a:tr h="1066139">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Tên và giá trị, để cung cấp cho plugin dưới dạng tham số</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thuộc tính đặc biệt với những tên và giá trị đó</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các phần tử &lt;param&gt; thẻ đơn, được chứa trong &lt;object&gt;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2972798693"/>
                  </a:ext>
                </a:extLst>
              </a:tr>
              <a:tr h="1066139">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Nội dung HTML độc lập làm dự phòng cho một tài nguyên không có sẵn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không được hỗ trợ (&lt;noembed&gt; đã lỗi thời)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tc>
                  <a:txBody>
                    <a:bodyPr/>
                    <a:lstStyle/>
                    <a:p>
                      <a:pPr marL="0" marR="0" algn="l">
                        <a:lnSpc>
                          <a:spcPct val="150000"/>
                        </a:lnSpc>
                        <a:spcBef>
                          <a:spcPts val="300"/>
                        </a:spcBef>
                        <a:spcAft>
                          <a:spcPts val="300"/>
                        </a:spcAft>
                      </a:pPr>
                      <a:r>
                        <a:rPr lang="en-US" sz="1800">
                          <a:effectLst/>
                          <a:latin typeface="Times New Roman" panose="02020603050405020304" pitchFamily="18" charset="0"/>
                          <a:cs typeface="Times New Roman" panose="02020603050405020304" pitchFamily="18" charset="0"/>
                        </a:rPr>
                        <a:t>được chứa trong &lt;object&gt;, sau các phần tử &lt;param&gt;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1940" marR="81940" marT="0" marB="0" anchor="ctr"/>
                </a:tc>
                <a:extLst>
                  <a:ext uri="{0D108BD9-81ED-4DB2-BD59-A6C34878D82A}">
                    <a16:rowId xmlns:a16="http://schemas.microsoft.com/office/drawing/2014/main" val="3967344955"/>
                  </a:ext>
                </a:extLst>
              </a:tr>
            </a:tbl>
          </a:graphicData>
        </a:graphic>
      </p:graphicFrame>
    </p:spTree>
    <p:extLst>
      <p:ext uri="{BB962C8B-B14F-4D97-AF65-F5344CB8AC3E}">
        <p14:creationId xmlns:p14="http://schemas.microsoft.com/office/powerpoint/2010/main" val="1926791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d. Từ object đến iframe</a:t>
            </a:r>
          </a:p>
          <a:p>
            <a:pPr>
              <a:buFont typeface="Wingdings" panose="05000000000000000000" pitchFamily="2" charset="2"/>
              <a:buChar char="Ø"/>
            </a:pPr>
            <a:r>
              <a:rPr lang="vi-VN"/>
              <a:t>Dưới đây là một ví dụ sử dụng phần tử &lt;</a:t>
            </a:r>
            <a:r>
              <a:rPr lang="vi-VN" b="1"/>
              <a:t>embed</a:t>
            </a:r>
            <a:r>
              <a:rPr lang="vi-VN"/>
              <a:t>&gt; để nhúng phim </a:t>
            </a:r>
            <a:r>
              <a:rPr lang="vi-VN" b="1"/>
              <a:t>Flash</a:t>
            </a:r>
            <a:r>
              <a:rPr lang="vi-VN"/>
              <a:t>:</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89</a:t>
            </a:fld>
            <a:endParaRPr lang="en-US"/>
          </a:p>
        </p:txBody>
      </p:sp>
      <p:pic>
        <p:nvPicPr>
          <p:cNvPr id="5" name="Picture 4">
            <a:extLst>
              <a:ext uri="{FF2B5EF4-FFF2-40B4-BE49-F238E27FC236}">
                <a16:creationId xmlns:a16="http://schemas.microsoft.com/office/drawing/2014/main" id="{12F7F910-F786-48ED-B625-FB7F914B410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0232" y="2628900"/>
            <a:ext cx="9611535" cy="2451100"/>
          </a:xfrm>
          <a:prstGeom prst="rect">
            <a:avLst/>
          </a:prstGeom>
          <a:noFill/>
          <a:ln>
            <a:noFill/>
          </a:ln>
        </p:spPr>
      </p:pic>
    </p:spTree>
    <p:extLst>
      <p:ext uri="{BB962C8B-B14F-4D97-AF65-F5344CB8AC3E}">
        <p14:creationId xmlns:p14="http://schemas.microsoft.com/office/powerpoint/2010/main" val="235010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735CD-285B-49AE-AC49-4B2EFE4C6FB7}"/>
              </a:ext>
            </a:extLst>
          </p:cNvPr>
          <p:cNvSpPr>
            <a:spLocks noGrp="1"/>
          </p:cNvSpPr>
          <p:nvPr>
            <p:ph type="title"/>
          </p:nvPr>
        </p:nvSpPr>
        <p:spPr>
          <a:xfrm>
            <a:off x="6411685" y="634946"/>
            <a:ext cx="5127171" cy="1450757"/>
          </a:xfrm>
        </p:spPr>
        <p:txBody>
          <a:bodyPr>
            <a:normAutofit/>
          </a:bodyPr>
          <a:lstStyle/>
          <a:p>
            <a:r>
              <a:rPr lang="en-US" sz="5100"/>
              <a:t>2.1. Giới thiệu tổng quan HTML</a:t>
            </a:r>
          </a:p>
        </p:txBody>
      </p:sp>
      <p:pic>
        <p:nvPicPr>
          <p:cNvPr id="5" name="Picture 4" descr="Text&#10;&#10;Description automatically generated with medium confidence">
            <a:extLst>
              <a:ext uri="{FF2B5EF4-FFF2-40B4-BE49-F238E27FC236}">
                <a16:creationId xmlns:a16="http://schemas.microsoft.com/office/drawing/2014/main" id="{50B95739-072F-4026-ADCB-EE3374A793EF}"/>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43192" y="2417164"/>
            <a:ext cx="5451627" cy="1703631"/>
          </a:xfrm>
          <a:prstGeom prst="rect">
            <a:avLst/>
          </a:prstGeom>
          <a:noFill/>
        </p:spPr>
      </p:pic>
      <p:cxnSp>
        <p:nvCxnSpPr>
          <p:cNvPr id="19"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A8ADB6-97FA-480C-961D-523F711F8E5F}"/>
              </a:ext>
            </a:extLst>
          </p:cNvPr>
          <p:cNvSpPr>
            <a:spLocks noGrp="1"/>
          </p:cNvSpPr>
          <p:nvPr>
            <p:ph idx="1"/>
          </p:nvPr>
        </p:nvSpPr>
        <p:spPr>
          <a:xfrm>
            <a:off x="6411684" y="2198914"/>
            <a:ext cx="5127172" cy="3670180"/>
          </a:xfrm>
        </p:spPr>
        <p:txBody>
          <a:bodyPr>
            <a:normAutofit lnSpcReduction="10000"/>
          </a:bodyPr>
          <a:lstStyle/>
          <a:p>
            <a:r>
              <a:rPr lang="en-US" sz="2000" b="1"/>
              <a:t>a. Phần tử HTML</a:t>
            </a:r>
          </a:p>
          <a:p>
            <a:r>
              <a:rPr lang="vi-VN" sz="2000"/>
              <a:t>Các phần tử bao gồm:</a:t>
            </a:r>
          </a:p>
          <a:p>
            <a:pPr>
              <a:buFont typeface="Wingdings" panose="05000000000000000000" pitchFamily="2" charset="2"/>
              <a:buChar char="§"/>
            </a:pPr>
            <a:r>
              <a:rPr lang="vi-VN" sz="2000" b="1"/>
              <a:t>The opening tag</a:t>
            </a:r>
            <a:r>
              <a:rPr lang="vi-VN" sz="2000"/>
              <a:t>: Bao gồm tên của phần tử</a:t>
            </a:r>
            <a:r>
              <a:rPr lang="en-US" sz="2000"/>
              <a:t>, </a:t>
            </a:r>
            <a:r>
              <a:rPr lang="vi-VN" sz="2000"/>
              <a:t>được bao bọc trong dấu ngoặc nhọn mở và đóng.</a:t>
            </a:r>
            <a:endParaRPr lang="en-US" sz="2000"/>
          </a:p>
          <a:p>
            <a:pPr>
              <a:buFont typeface="Wingdings" panose="05000000000000000000" pitchFamily="2" charset="2"/>
              <a:buChar char="§"/>
            </a:pPr>
            <a:r>
              <a:rPr lang="vi-VN" sz="2000" b="1"/>
              <a:t>The content</a:t>
            </a:r>
            <a:r>
              <a:rPr lang="vi-VN" sz="2000"/>
              <a:t>: Đây là nội dung của phần tử.</a:t>
            </a:r>
          </a:p>
          <a:p>
            <a:pPr>
              <a:buFont typeface="Wingdings" panose="05000000000000000000" pitchFamily="2" charset="2"/>
              <a:buChar char="§"/>
            </a:pPr>
            <a:r>
              <a:rPr lang="vi-VN" sz="2000" b="1"/>
              <a:t>The closing tag</a:t>
            </a:r>
            <a:r>
              <a:rPr lang="vi-VN" sz="2000"/>
              <a:t>: Giống với thẻ mở, ngoại trừ việc nó bao gồm một dấu gạch chéo trước tên phần tử.</a:t>
            </a:r>
            <a:endParaRPr lang="en-US" sz="2000"/>
          </a:p>
          <a:p>
            <a:r>
              <a:rPr lang="vi-VN" sz="2000">
                <a:sym typeface="Symbol" panose="05050102010706020507" pitchFamily="18" charset="2"/>
              </a:rPr>
              <a:t></a:t>
            </a:r>
            <a:r>
              <a:rPr lang="en-US" sz="2000">
                <a:sym typeface="Symbol" panose="05050102010706020507" pitchFamily="18" charset="2"/>
              </a:rPr>
              <a:t> </a:t>
            </a:r>
            <a:r>
              <a:rPr lang="vi-VN" sz="2000"/>
              <a:t>Phần tử là thẻ mở, tiếp theo là nội dung, theo sau là thẻ đóng.</a:t>
            </a:r>
          </a:p>
        </p:txBody>
      </p:sp>
      <p:sp>
        <p:nvSpPr>
          <p:cNvPr id="20"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21"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VN"/>
          </a:p>
        </p:txBody>
      </p:sp>
      <p:sp>
        <p:nvSpPr>
          <p:cNvPr id="4" name="Slide Number Placeholder 3">
            <a:extLst>
              <a:ext uri="{FF2B5EF4-FFF2-40B4-BE49-F238E27FC236}">
                <a16:creationId xmlns:a16="http://schemas.microsoft.com/office/drawing/2014/main" id="{0297F18D-D67D-4B5D-B139-273BFDFF2AE8}"/>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1898873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228600" y="1276131"/>
            <a:ext cx="5440680" cy="4883369"/>
          </a:xfrm>
        </p:spPr>
        <p:txBody>
          <a:bodyPr>
            <a:normAutofit fontScale="92500" lnSpcReduction="10000"/>
          </a:bodyPr>
          <a:lstStyle/>
          <a:p>
            <a:pPr algn="l"/>
            <a:r>
              <a:rPr lang="en-US" b="1">
                <a:solidFill>
                  <a:schemeClr val="accent1">
                    <a:lumMod val="75000"/>
                  </a:schemeClr>
                </a:solidFill>
              </a:rPr>
              <a:t>d. Từ object đến iframe</a:t>
            </a:r>
          </a:p>
          <a:p>
            <a:pPr algn="l">
              <a:buFont typeface="Wingdings" panose="05000000000000000000" pitchFamily="2" charset="2"/>
              <a:buChar char="Ø"/>
            </a:pPr>
            <a:r>
              <a:rPr lang="en-US"/>
              <a:t>Ví dụ &lt;</a:t>
            </a:r>
            <a:r>
              <a:rPr lang="en-US" b="1"/>
              <a:t>object</a:t>
            </a:r>
            <a:r>
              <a:rPr lang="en-US"/>
              <a:t>&gt; nhúng một tệp </a:t>
            </a:r>
            <a:r>
              <a:rPr lang="en-US" b="1"/>
              <a:t>PDF</a:t>
            </a:r>
            <a:r>
              <a:rPr lang="en-US"/>
              <a:t> vào một trang.</a:t>
            </a:r>
          </a:p>
          <a:p>
            <a:pPr algn="l">
              <a:buFont typeface="Wingdings" panose="05000000000000000000" pitchFamily="2" charset="2"/>
              <a:buChar char="Ø"/>
            </a:pPr>
            <a:r>
              <a:rPr lang="vi-VN"/>
              <a:t>PDF là bước đệm cần thiết giữa giấy và kỹ thuật số, nhưng chúng đặt ra nhiều thách thức về khả năng tiếp cận và có thể khó đọc trên màn hình nhỏ.</a:t>
            </a:r>
            <a:endParaRPr lang="en-US"/>
          </a:p>
          <a:p>
            <a:pPr algn="l">
              <a:buFont typeface="Wingdings" panose="05000000000000000000" pitchFamily="2" charset="2"/>
              <a:buChar char="Ø"/>
            </a:pPr>
            <a:r>
              <a:rPr lang="vi-VN"/>
              <a:t>Chúng vẫn có xu hướng phổ biến trong một số vòng kết nối, nhưng tốt hơn là liên kết đến chúng để chúng có thể được tải xuống hoặc đọc trên một trang riêng biệt, thay vì nhúng chúng vào một trang web.</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90</a:t>
            </a:fld>
            <a:endParaRPr lang="en-US"/>
          </a:p>
        </p:txBody>
      </p:sp>
      <p:pic>
        <p:nvPicPr>
          <p:cNvPr id="5" name="Picture 4">
            <a:extLst>
              <a:ext uri="{FF2B5EF4-FFF2-40B4-BE49-F238E27FC236}">
                <a16:creationId xmlns:a16="http://schemas.microsoft.com/office/drawing/2014/main" id="{E2DFBAD1-0B09-4A31-B14F-3316C8E8FCB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41999" y="2402564"/>
            <a:ext cx="6108700" cy="2604719"/>
          </a:xfrm>
          <a:prstGeom prst="rect">
            <a:avLst/>
          </a:prstGeom>
          <a:noFill/>
          <a:ln>
            <a:noFill/>
          </a:ln>
        </p:spPr>
      </p:pic>
    </p:spTree>
    <p:extLst>
      <p:ext uri="{BB962C8B-B14F-4D97-AF65-F5344CB8AC3E}">
        <p14:creationId xmlns:p14="http://schemas.microsoft.com/office/powerpoint/2010/main" val="37339390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a:bodyPr>
          <a:lstStyle/>
          <a:p>
            <a:r>
              <a:rPr lang="en-US" b="1">
                <a:solidFill>
                  <a:schemeClr val="accent1">
                    <a:lumMod val="75000"/>
                  </a:schemeClr>
                </a:solidFill>
              </a:rPr>
              <a:t>e. Đồ họa vector</a:t>
            </a:r>
          </a:p>
          <a:p>
            <a:r>
              <a:rPr lang="vi-VN" b="1" u="sng"/>
              <a:t>Đồ họa vector là gì?</a:t>
            </a:r>
          </a:p>
          <a:p>
            <a:pPr>
              <a:buFont typeface="Wingdings" panose="05000000000000000000" pitchFamily="2" charset="2"/>
              <a:buChar char="Ø"/>
            </a:pPr>
            <a:r>
              <a:rPr lang="vi-VN"/>
              <a:t>Trên web, bạn sẽ làm việc với hai loại hình ảnh</a:t>
            </a:r>
            <a:r>
              <a:rPr lang="en-US"/>
              <a:t>:</a:t>
            </a:r>
          </a:p>
          <a:p>
            <a:pPr lvl="1">
              <a:buFont typeface="Wingdings" panose="05000000000000000000" pitchFamily="2" charset="2"/>
              <a:buChar char="§"/>
            </a:pPr>
            <a:r>
              <a:rPr lang="vi-VN" sz="2800" b="1"/>
              <a:t>Hình ảnh raster </a:t>
            </a:r>
            <a:r>
              <a:rPr lang="vi-VN" sz="2800"/>
              <a:t>được xác định bằng cách sử dụng một lưới các pixel - một tệp hình ảnh raster chứa thông tin hiển thị chính xác vị trí đặt mỗi pixel và chính xác màu sắc của nó. Các định dạng web raster phổ biến bao gồm Bitmap (.bmp), PNG (.png), JPEG (.jpg) và GIF (.gif)</a:t>
            </a:r>
            <a:r>
              <a:rPr lang="en-US" sz="2800"/>
              <a:t>.</a:t>
            </a:r>
            <a:endParaRPr lang="vi-VN" sz="2800"/>
          </a:p>
          <a:p>
            <a:pPr lvl="1">
              <a:buFont typeface="Wingdings" panose="05000000000000000000" pitchFamily="2" charset="2"/>
              <a:buChar char="§"/>
            </a:pPr>
            <a:r>
              <a:rPr lang="vi-VN" sz="2800" b="1"/>
              <a:t>Hình ảnh vector </a:t>
            </a:r>
            <a:r>
              <a:rPr lang="vi-VN" sz="2800"/>
              <a:t>được xác định bằng các thuật toán - tệp ảnh vector chứa các định nghĩa về hình dạng và đường dẫn mà máy tính có thể sử dụng để tìm ra hình ảnh trông như thế nào khi hiển thị trên màn hình. Định dạng SVG cho phép chúng ta tạo đồ họa vector mạnh mẽ để sử dụng trên Web.</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91</a:t>
            </a:fld>
            <a:endParaRPr lang="en-US"/>
          </a:p>
        </p:txBody>
      </p:sp>
    </p:spTree>
    <p:extLst>
      <p:ext uri="{BB962C8B-B14F-4D97-AF65-F5344CB8AC3E}">
        <p14:creationId xmlns:p14="http://schemas.microsoft.com/office/powerpoint/2010/main" val="8093978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228600" y="1276131"/>
            <a:ext cx="5013960" cy="4883369"/>
          </a:xfrm>
        </p:spPr>
        <p:txBody>
          <a:bodyPr/>
          <a:lstStyle/>
          <a:p>
            <a:pPr algn="l"/>
            <a:r>
              <a:rPr lang="en-US" b="1">
                <a:solidFill>
                  <a:schemeClr val="accent1">
                    <a:lumMod val="75000"/>
                  </a:schemeClr>
                </a:solidFill>
              </a:rPr>
              <a:t>e. Đồ họa vector</a:t>
            </a:r>
          </a:p>
          <a:p>
            <a:pPr algn="l"/>
            <a:r>
              <a:rPr lang="vi-VN" b="1" u="sng"/>
              <a:t>Đồ họa vector là gì?</a:t>
            </a:r>
          </a:p>
          <a:p>
            <a:pPr algn="l">
              <a:buFont typeface="Wingdings" panose="05000000000000000000" pitchFamily="2" charset="2"/>
              <a:buChar char="Ø"/>
            </a:pPr>
            <a:r>
              <a:rPr lang="en-US"/>
              <a:t>H</a:t>
            </a:r>
            <a:r>
              <a:rPr lang="vi-VN"/>
              <a:t>ai hình ảnh dường như giống hệt nhau. Sự khác biệt là hình bên trái là PNG và bên phải là hình ảnh SVG</a:t>
            </a:r>
            <a:r>
              <a:rPr lang="en-US"/>
              <a:t>.</a:t>
            </a:r>
          </a:p>
          <a:p>
            <a:pPr algn="l">
              <a:buFont typeface="Wingdings" panose="05000000000000000000" pitchFamily="2" charset="2"/>
              <a:buChar char="Ø"/>
            </a:pPr>
            <a:r>
              <a:rPr lang="en-US"/>
              <a:t>Sự khác biệt trở nên rõ ràng khi bạn phóng to trang - hình ảnh PNG trở thành pixel khi bạn phóng to vì nó chứa thông tin về vị trí của mỗi pixel (và màu gì).</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92</a:t>
            </a:fld>
            <a:endParaRPr lang="en-US"/>
          </a:p>
        </p:txBody>
      </p:sp>
      <p:pic>
        <p:nvPicPr>
          <p:cNvPr id="5" name="Picture 4">
            <a:extLst>
              <a:ext uri="{FF2B5EF4-FFF2-40B4-BE49-F238E27FC236}">
                <a16:creationId xmlns:a16="http://schemas.microsoft.com/office/drawing/2014/main" id="{A577418E-BB25-4A19-B4D8-28C9E07B71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6666" y="1669199"/>
            <a:ext cx="6074033" cy="4289786"/>
          </a:xfrm>
          <a:prstGeom prst="rect">
            <a:avLst/>
          </a:prstGeom>
          <a:noFill/>
          <a:ln>
            <a:noFill/>
          </a:ln>
        </p:spPr>
      </p:pic>
    </p:spTree>
    <p:extLst>
      <p:ext uri="{BB962C8B-B14F-4D97-AF65-F5344CB8AC3E}">
        <p14:creationId xmlns:p14="http://schemas.microsoft.com/office/powerpoint/2010/main" val="17266202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228600" y="1276131"/>
            <a:ext cx="5013960" cy="4883369"/>
          </a:xfrm>
        </p:spPr>
        <p:txBody>
          <a:bodyPr>
            <a:normAutofit lnSpcReduction="10000"/>
          </a:bodyPr>
          <a:lstStyle/>
          <a:p>
            <a:pPr algn="l"/>
            <a:r>
              <a:rPr lang="en-US" b="1">
                <a:solidFill>
                  <a:schemeClr val="accent1">
                    <a:lumMod val="75000"/>
                  </a:schemeClr>
                </a:solidFill>
              </a:rPr>
              <a:t>e. Đồ họa vector</a:t>
            </a:r>
          </a:p>
          <a:p>
            <a:pPr algn="l"/>
            <a:r>
              <a:rPr lang="vi-VN" b="1" u="sng"/>
              <a:t>Đồ họa vector là gì?</a:t>
            </a:r>
          </a:p>
          <a:p>
            <a:pPr algn="l">
              <a:buFont typeface="Wingdings" panose="05000000000000000000" pitchFamily="2" charset="2"/>
              <a:buChar char="Ø"/>
            </a:pPr>
            <a:r>
              <a:rPr lang="en-US"/>
              <a:t>H</a:t>
            </a:r>
            <a:r>
              <a:rPr lang="vi-VN"/>
              <a:t>ình ảnh vect</a:t>
            </a:r>
            <a:r>
              <a:rPr lang="en-US"/>
              <a:t>or</a:t>
            </a:r>
            <a:r>
              <a:rPr lang="vi-VN"/>
              <a:t> vẫn tiếp tục trông đẹp và sắc nét, bởi vì bất kể kích thước của nó là bao nhiêu, các thuật toán được sử dụng để tính ra các hình dạng trong hình ảnh, với các giá trị được chia tỷ lệ khi nó lớn hơn</a:t>
            </a:r>
            <a:r>
              <a:rPr lang="en-US"/>
              <a:t>.</a:t>
            </a:r>
          </a:p>
          <a:p>
            <a:pPr algn="l">
              <a:buFont typeface="Wingdings" panose="05000000000000000000" pitchFamily="2" charset="2"/>
              <a:buChar char="Ø"/>
            </a:pPr>
            <a:r>
              <a:rPr lang="en-US"/>
              <a:t>C</a:t>
            </a:r>
            <a:r>
              <a:rPr lang="vi-VN"/>
              <a:t>ác tệp hình ảnh vector nhẹ hơn nhiều so với các tệp tương đương raster của chúng</a:t>
            </a:r>
            <a:r>
              <a:rPr lang="en-US"/>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93</a:t>
            </a:fld>
            <a:endParaRPr lang="en-US"/>
          </a:p>
        </p:txBody>
      </p:sp>
      <p:pic>
        <p:nvPicPr>
          <p:cNvPr id="5" name="Picture 4">
            <a:extLst>
              <a:ext uri="{FF2B5EF4-FFF2-40B4-BE49-F238E27FC236}">
                <a16:creationId xmlns:a16="http://schemas.microsoft.com/office/drawing/2014/main" id="{A577418E-BB25-4A19-B4D8-28C9E07B713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6666" y="1669199"/>
            <a:ext cx="6074033" cy="4289786"/>
          </a:xfrm>
          <a:prstGeom prst="rect">
            <a:avLst/>
          </a:prstGeom>
          <a:noFill/>
          <a:ln>
            <a:noFill/>
          </a:ln>
        </p:spPr>
      </p:pic>
    </p:spTree>
    <p:extLst>
      <p:ext uri="{BB962C8B-B14F-4D97-AF65-F5344CB8AC3E}">
        <p14:creationId xmlns:p14="http://schemas.microsoft.com/office/powerpoint/2010/main" val="3648699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SVG là gì?</a:t>
            </a:r>
          </a:p>
          <a:p>
            <a:pPr>
              <a:buFont typeface="Wingdings" panose="05000000000000000000" pitchFamily="2" charset="2"/>
              <a:buChar char="Ø"/>
            </a:pPr>
            <a:r>
              <a:rPr lang="vi-VN"/>
              <a:t>SVG là một ngôn ngữ </a:t>
            </a:r>
            <a:r>
              <a:rPr lang="vi-VN" b="1" i="1"/>
              <a:t>dựa trên XML để mô tả các hình ảnh vector</a:t>
            </a:r>
            <a:r>
              <a:rPr lang="vi-VN"/>
              <a:t>.</a:t>
            </a:r>
            <a:endParaRPr lang="en-US"/>
          </a:p>
          <a:p>
            <a:pPr>
              <a:buFont typeface="Wingdings" panose="05000000000000000000" pitchFamily="2" charset="2"/>
              <a:buChar char="Ø"/>
            </a:pPr>
            <a:r>
              <a:rPr lang="vi-VN"/>
              <a:t>Về cơ bản, giống như HTML, </a:t>
            </a:r>
            <a:r>
              <a:rPr lang="vi-VN" b="1" i="1"/>
              <a:t>SVG là để đánh dấu đồ họa</a:t>
            </a:r>
            <a:r>
              <a:rPr lang="vi-VN"/>
              <a:t>.</a:t>
            </a:r>
            <a:endParaRPr lang="en-US"/>
          </a:p>
          <a:p>
            <a:pPr>
              <a:buFont typeface="Wingdings" panose="05000000000000000000" pitchFamily="2" charset="2"/>
              <a:buChar char="Ø"/>
            </a:pPr>
            <a:r>
              <a:rPr lang="en-US"/>
              <a:t>C</a:t>
            </a:r>
            <a:r>
              <a:rPr lang="vi-VN"/>
              <a:t>ác yếu tố để tạo các hình dạng đơn giản như &lt;</a:t>
            </a:r>
            <a:r>
              <a:rPr lang="vi-VN" b="1"/>
              <a:t>circle</a:t>
            </a:r>
            <a:r>
              <a:rPr lang="vi-VN"/>
              <a:t>&gt; và &lt;</a:t>
            </a:r>
            <a:r>
              <a:rPr lang="vi-VN" b="1"/>
              <a:t>rect</a:t>
            </a:r>
            <a:r>
              <a:rPr lang="vi-VN"/>
              <a:t>&gt;.</a:t>
            </a:r>
            <a:endParaRPr lang="en-US"/>
          </a:p>
          <a:p>
            <a:pPr>
              <a:buFont typeface="Wingdings" panose="05000000000000000000" pitchFamily="2" charset="2"/>
              <a:buChar char="Ø"/>
            </a:pPr>
            <a:r>
              <a:rPr lang="vi-VN"/>
              <a:t>Các tính năng SVG nâng cao hơn bao gồm &lt;</a:t>
            </a:r>
            <a:r>
              <a:rPr lang="vi-VN" b="1"/>
              <a:t>feColorMatrix</a:t>
            </a:r>
            <a:r>
              <a:rPr lang="vi-VN"/>
              <a:t>&gt; (</a:t>
            </a:r>
            <a:r>
              <a:rPr lang="vi-VN" i="1"/>
              <a:t>chuyển đổi màu sắc bằng cách sử dụng ma trận chuyển đổi</a:t>
            </a:r>
            <a:r>
              <a:rPr lang="vi-VN"/>
              <a:t>), &lt;</a:t>
            </a:r>
            <a:r>
              <a:rPr lang="vi-VN" b="1"/>
              <a:t>animate</a:t>
            </a:r>
            <a:r>
              <a:rPr lang="vi-VN"/>
              <a:t>&gt; (</a:t>
            </a:r>
            <a:r>
              <a:rPr lang="vi-VN" i="1"/>
              <a:t>tạo hiệu ứng cho các phần của đồ họa vector</a:t>
            </a:r>
            <a:r>
              <a:rPr lang="vi-VN"/>
              <a:t>) và &lt;</a:t>
            </a:r>
            <a:r>
              <a:rPr lang="vi-VN" b="1"/>
              <a:t>mask</a:t>
            </a:r>
            <a:r>
              <a:rPr lang="vi-VN"/>
              <a:t>&gt; (</a:t>
            </a:r>
            <a:r>
              <a:rPr lang="vi-VN" i="1"/>
              <a:t>áp dụng một mặt nạ trên đầu hình ảnh</a:t>
            </a:r>
            <a:r>
              <a:rPr lang="vi-VN"/>
              <a:t>).</a:t>
            </a:r>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94</a:t>
            </a:fld>
            <a:endParaRPr lang="en-US"/>
          </a:p>
        </p:txBody>
      </p:sp>
    </p:spTree>
    <p:extLst>
      <p:ext uri="{BB962C8B-B14F-4D97-AF65-F5344CB8AC3E}">
        <p14:creationId xmlns:p14="http://schemas.microsoft.com/office/powerpoint/2010/main" val="2540159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SVG là gì?</a:t>
            </a:r>
          </a:p>
          <a:p>
            <a:r>
              <a:rPr lang="en-US"/>
              <a:t>Đoạn mã sau tạo ra một hình tròn và một hình chữ nhật: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95</a:t>
            </a:fld>
            <a:endParaRPr lang="en-US"/>
          </a:p>
        </p:txBody>
      </p:sp>
      <p:pic>
        <p:nvPicPr>
          <p:cNvPr id="5" name="Picture 4">
            <a:extLst>
              <a:ext uri="{FF2B5EF4-FFF2-40B4-BE49-F238E27FC236}">
                <a16:creationId xmlns:a16="http://schemas.microsoft.com/office/drawing/2014/main" id="{11D898AC-C7AD-4249-96E0-FFBC51F91E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599" y="3236672"/>
            <a:ext cx="5958840" cy="2505728"/>
          </a:xfrm>
          <a:prstGeom prst="rect">
            <a:avLst/>
          </a:prstGeom>
          <a:noFill/>
          <a:ln>
            <a:noFill/>
          </a:ln>
        </p:spPr>
      </p:pic>
      <p:pic>
        <p:nvPicPr>
          <p:cNvPr id="6" name="Picture 5">
            <a:extLst>
              <a:ext uri="{FF2B5EF4-FFF2-40B4-BE49-F238E27FC236}">
                <a16:creationId xmlns:a16="http://schemas.microsoft.com/office/drawing/2014/main" id="{4A440B22-E3DC-4AD1-B29D-9582A434521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08990" y="3112342"/>
            <a:ext cx="4141709" cy="2754388"/>
          </a:xfrm>
          <a:prstGeom prst="rect">
            <a:avLst/>
          </a:prstGeom>
          <a:noFill/>
          <a:ln>
            <a:noFill/>
          </a:ln>
        </p:spPr>
      </p:pic>
      <p:sp>
        <p:nvSpPr>
          <p:cNvPr id="7" name="Arrow: Down 6">
            <a:extLst>
              <a:ext uri="{FF2B5EF4-FFF2-40B4-BE49-F238E27FC236}">
                <a16:creationId xmlns:a16="http://schemas.microsoft.com/office/drawing/2014/main" id="{5E0BEBA6-C0AE-43F6-A9FF-6669D3CE3B26}"/>
              </a:ext>
            </a:extLst>
          </p:cNvPr>
          <p:cNvSpPr/>
          <p:nvPr/>
        </p:nvSpPr>
        <p:spPr>
          <a:xfrm rot="5400000" flipV="1">
            <a:off x="6570463" y="4062983"/>
            <a:ext cx="845133" cy="85310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206700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normAutofit lnSpcReduction="10000"/>
          </a:bodyPr>
          <a:lstStyle/>
          <a:p>
            <a:r>
              <a:rPr lang="en-US" b="1">
                <a:solidFill>
                  <a:schemeClr val="accent1">
                    <a:lumMod val="75000"/>
                  </a:schemeClr>
                </a:solidFill>
              </a:rPr>
              <a:t>e. Đồ họa vector</a:t>
            </a:r>
          </a:p>
          <a:p>
            <a:r>
              <a:rPr lang="en-US" b="1" u="sng"/>
              <a:t>SVG là gì?</a:t>
            </a:r>
          </a:p>
          <a:p>
            <a:pPr>
              <a:buFont typeface="Wingdings" panose="05000000000000000000" pitchFamily="2" charset="2"/>
              <a:buChar char="Ø"/>
            </a:pPr>
            <a:r>
              <a:rPr lang="vi-VN"/>
              <a:t>Từ ví dụ trên, bạn có thể có ấn tượng rằng SVG rất dễ viết mã bằng tay.</a:t>
            </a:r>
            <a:endParaRPr lang="en-US"/>
          </a:p>
          <a:p>
            <a:pPr>
              <a:buFont typeface="Wingdings" panose="05000000000000000000" pitchFamily="2" charset="2"/>
              <a:buChar char="Ø"/>
            </a:pPr>
            <a:r>
              <a:rPr lang="vi-VN"/>
              <a:t>Bạn có thể viết tay SVG đơn giản trong trình soạn thảo văn bản, nhưng đối với một hình ảnh phức tạp, điều này nhanh chóng bắt đầu trở nên rất khó khăn.</a:t>
            </a:r>
            <a:endParaRPr lang="en-US"/>
          </a:p>
          <a:p>
            <a:pPr>
              <a:buFont typeface="Wingdings" panose="05000000000000000000" pitchFamily="2" charset="2"/>
              <a:buChar char="Ø"/>
            </a:pPr>
            <a:r>
              <a:rPr lang="vi-VN"/>
              <a:t>Để tạo hình ảnh SVG, hầu hết mọi người sử dụng trình chỉnh sửa đồ họa vector như </a:t>
            </a:r>
            <a:r>
              <a:rPr lang="vi-VN" b="1"/>
              <a:t>Inkscape</a:t>
            </a:r>
            <a:r>
              <a:rPr lang="vi-VN"/>
              <a:t> hoặc </a:t>
            </a:r>
            <a:r>
              <a:rPr lang="vi-VN" b="1"/>
              <a:t>Illustrator</a:t>
            </a:r>
            <a:r>
              <a:rPr lang="vi-VN"/>
              <a:t>. Các </a:t>
            </a:r>
            <a:r>
              <a:rPr lang="en-US"/>
              <a:t>phần mềm</a:t>
            </a:r>
            <a:r>
              <a:rPr lang="vi-VN"/>
              <a:t> này cho phép bạn tạo nhiều hình minh họa bằng cách sử dụng các công cụ đồ họa khác nhau và tạo ảnh gần đúng (ví dụ: tính năng Trace Bitmap của Inkscape).</a:t>
            </a:r>
            <a:endParaRPr lang="en-US"/>
          </a:p>
          <a:p>
            <a:pPr>
              <a:buFont typeface="Wingdings" panose="05000000000000000000" pitchFamily="2" charset="2"/>
              <a:buChar char="Ø"/>
            </a:pPr>
            <a:r>
              <a:rPr lang="vi-VN" b="1"/>
              <a:t>Đồ họa Raster </a:t>
            </a:r>
            <a:r>
              <a:rPr lang="vi-VN"/>
              <a:t>được cho là tốt hơn cho các hình ảnh chính xác phức tạp như ảnh chụp</a:t>
            </a:r>
            <a:r>
              <a:rPr lang="en-US"/>
              <a:t>.</a:t>
            </a:r>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96</a:t>
            </a:fld>
            <a:endParaRPr lang="en-US"/>
          </a:p>
        </p:txBody>
      </p:sp>
    </p:spTree>
    <p:extLst>
      <p:ext uri="{BB962C8B-B14F-4D97-AF65-F5344CB8AC3E}">
        <p14:creationId xmlns:p14="http://schemas.microsoft.com/office/powerpoint/2010/main" val="1081343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SVG là gì?</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97</a:t>
            </a:fld>
            <a:endParaRPr lang="en-US"/>
          </a:p>
        </p:txBody>
      </p:sp>
      <p:graphicFrame>
        <p:nvGraphicFramePr>
          <p:cNvPr id="6" name="Diagram 5">
            <a:extLst>
              <a:ext uri="{FF2B5EF4-FFF2-40B4-BE49-F238E27FC236}">
                <a16:creationId xmlns:a16="http://schemas.microsoft.com/office/drawing/2014/main" id="{D5A34D79-3107-4E6D-A2EA-08304E4893E5}"/>
              </a:ext>
            </a:extLst>
          </p:cNvPr>
          <p:cNvGraphicFramePr/>
          <p:nvPr>
            <p:extLst>
              <p:ext uri="{D42A27DB-BD31-4B8C-83A1-F6EECF244321}">
                <p14:modId xmlns:p14="http://schemas.microsoft.com/office/powerpoint/2010/main" val="3257897646"/>
              </p:ext>
            </p:extLst>
          </p:nvPr>
        </p:nvGraphicFramePr>
        <p:xfrm>
          <a:off x="228138" y="2424572"/>
          <a:ext cx="11735262" cy="3842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261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a:xfrm>
            <a:off x="6411685" y="634946"/>
            <a:ext cx="5127171" cy="1450757"/>
          </a:xfrm>
        </p:spPr>
        <p:txBody>
          <a:bodyPr>
            <a:normAutofit/>
          </a:bodyPr>
          <a:lstStyle/>
          <a:p>
            <a:r>
              <a:rPr lang="vi-VN" sz="5100"/>
              <a:t>3.1.</a:t>
            </a:r>
            <a:r>
              <a:rPr lang="en-US" sz="5100"/>
              <a:t> </a:t>
            </a:r>
            <a:r>
              <a:rPr lang="vi-VN" sz="5100"/>
              <a:t>Đa phương tiện và nhúng</a:t>
            </a:r>
            <a:endParaRPr lang="en-US" sz="5100"/>
          </a:p>
        </p:txBody>
      </p:sp>
      <p:pic>
        <p:nvPicPr>
          <p:cNvPr id="5" name="Picture 4" descr="Graphical user interface, text, application&#10;&#10;Description automatically generated">
            <a:extLst>
              <a:ext uri="{FF2B5EF4-FFF2-40B4-BE49-F238E27FC236}">
                <a16:creationId xmlns:a16="http://schemas.microsoft.com/office/drawing/2014/main" id="{CF2BB1C5-926C-4FEE-80A6-21CC681E0CC9}"/>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3192" y="2274058"/>
            <a:ext cx="5451627" cy="1989843"/>
          </a:xfrm>
          <a:prstGeom prst="rect">
            <a:avLst/>
          </a:prstGeom>
          <a:noFill/>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a:xfrm>
            <a:off x="6411684" y="2198914"/>
            <a:ext cx="5127172" cy="3670180"/>
          </a:xfrm>
        </p:spPr>
        <p:txBody>
          <a:bodyPr>
            <a:normAutofit/>
          </a:bodyPr>
          <a:lstStyle/>
          <a:p>
            <a:pPr algn="l"/>
            <a:r>
              <a:rPr lang="en-US" sz="2600" b="1"/>
              <a:t>e. Đồ họa vector</a:t>
            </a:r>
          </a:p>
          <a:p>
            <a:pPr algn="l"/>
            <a:r>
              <a:rPr lang="en-US" sz="2600" b="1" u="sng"/>
              <a:t>Thêm SVG vào trang web</a:t>
            </a:r>
          </a:p>
          <a:p>
            <a:pPr algn="l"/>
            <a:r>
              <a:rPr lang="vi-VN" sz="2600" b="1"/>
              <a:t>Cách nhanh chóng: phần tử &lt;img&gt;</a:t>
            </a:r>
          </a:p>
          <a:p>
            <a:pPr algn="l">
              <a:buFont typeface="Wingdings" panose="05000000000000000000" pitchFamily="2" charset="2"/>
              <a:buChar char="Ø"/>
            </a:pPr>
            <a:r>
              <a:rPr lang="vi-VN" sz="2600"/>
              <a:t>Để nhúng SVG qua phần tử &lt;img&gt;, bạn chỉ cần tham chiếu nó trong thuộc tính src như bạn mong đợi.</a:t>
            </a:r>
            <a:endParaRPr lang="en-US" sz="260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a:xfrm>
            <a:off x="9900458" y="6459785"/>
            <a:ext cx="1312025" cy="365125"/>
          </a:xfrm>
        </p:spPr>
        <p:txBody>
          <a:bodyPr>
            <a:normAutofit/>
          </a:bodyPr>
          <a:lstStyle/>
          <a:p>
            <a:pPr>
              <a:lnSpc>
                <a:spcPct val="90000"/>
              </a:lnSpc>
              <a:spcAft>
                <a:spcPts val="600"/>
              </a:spcAft>
            </a:pPr>
            <a:fld id="{5771DB1C-B372-4CFA-B223-ECAC3FCFC319}" type="slidenum">
              <a:rPr lang="en-US" smtClean="0"/>
              <a:pPr>
                <a:lnSpc>
                  <a:spcPct val="90000"/>
                </a:lnSpc>
                <a:spcAft>
                  <a:spcPts val="600"/>
                </a:spcAft>
              </a:pPr>
              <a:t>98</a:t>
            </a:fld>
            <a:endParaRPr lang="en-US"/>
          </a:p>
        </p:txBody>
      </p:sp>
    </p:spTree>
    <p:extLst>
      <p:ext uri="{BB962C8B-B14F-4D97-AF65-F5344CB8AC3E}">
        <p14:creationId xmlns:p14="http://schemas.microsoft.com/office/powerpoint/2010/main" val="22177033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0683-46A8-4F4C-A0FA-EAC1ECE57BB5}"/>
              </a:ext>
            </a:extLst>
          </p:cNvPr>
          <p:cNvSpPr>
            <a:spLocks noGrp="1"/>
          </p:cNvSpPr>
          <p:nvPr>
            <p:ph type="title"/>
          </p:nvPr>
        </p:nvSpPr>
        <p:spPr/>
        <p:txBody>
          <a:bodyPr/>
          <a:lstStyle/>
          <a:p>
            <a:r>
              <a:rPr lang="vi-VN"/>
              <a:t>3.1.</a:t>
            </a:r>
            <a:r>
              <a:rPr lang="en-US"/>
              <a:t> </a:t>
            </a:r>
            <a:r>
              <a:rPr lang="vi-VN"/>
              <a:t>Đa phương tiện và nhúng</a:t>
            </a:r>
            <a:endParaRPr lang="en-US"/>
          </a:p>
        </p:txBody>
      </p:sp>
      <p:sp>
        <p:nvSpPr>
          <p:cNvPr id="3" name="Content Placeholder 2">
            <a:extLst>
              <a:ext uri="{FF2B5EF4-FFF2-40B4-BE49-F238E27FC236}">
                <a16:creationId xmlns:a16="http://schemas.microsoft.com/office/drawing/2014/main" id="{BFE90CEC-97FF-4863-ABD0-3973E80E60B5}"/>
              </a:ext>
            </a:extLst>
          </p:cNvPr>
          <p:cNvSpPr>
            <a:spLocks noGrp="1"/>
          </p:cNvSpPr>
          <p:nvPr>
            <p:ph idx="1"/>
          </p:nvPr>
        </p:nvSpPr>
        <p:spPr/>
        <p:txBody>
          <a:bodyPr/>
          <a:lstStyle/>
          <a:p>
            <a:r>
              <a:rPr lang="en-US" b="1">
                <a:solidFill>
                  <a:schemeClr val="accent1">
                    <a:lumMod val="75000"/>
                  </a:schemeClr>
                </a:solidFill>
              </a:rPr>
              <a:t>e. Đồ họa vector</a:t>
            </a:r>
          </a:p>
          <a:p>
            <a:r>
              <a:rPr lang="en-US" b="1" u="sng"/>
              <a:t>Thêm SVG vào trang web</a:t>
            </a:r>
          </a:p>
          <a:p>
            <a:r>
              <a:rPr lang="en-US" b="1"/>
              <a:t>Cách nhanh chóng: phần tử &lt;img&gt;</a:t>
            </a:r>
          </a:p>
          <a:p>
            <a:endParaRPr lang="en-US"/>
          </a:p>
        </p:txBody>
      </p:sp>
      <p:sp>
        <p:nvSpPr>
          <p:cNvPr id="4" name="Slide Number Placeholder 3">
            <a:extLst>
              <a:ext uri="{FF2B5EF4-FFF2-40B4-BE49-F238E27FC236}">
                <a16:creationId xmlns:a16="http://schemas.microsoft.com/office/drawing/2014/main" id="{FF781A85-ED39-4261-ACD5-49B77CD008FB}"/>
              </a:ext>
            </a:extLst>
          </p:cNvPr>
          <p:cNvSpPr>
            <a:spLocks noGrp="1"/>
          </p:cNvSpPr>
          <p:nvPr>
            <p:ph type="sldNum" sz="quarter" idx="12"/>
          </p:nvPr>
        </p:nvSpPr>
        <p:spPr/>
        <p:txBody>
          <a:bodyPr/>
          <a:lstStyle/>
          <a:p>
            <a:fld id="{5771DB1C-B372-4CFA-B223-ECAC3FCFC319}" type="slidenum">
              <a:rPr lang="en-US" smtClean="0"/>
              <a:t>99</a:t>
            </a:fld>
            <a:endParaRPr lang="en-US"/>
          </a:p>
        </p:txBody>
      </p:sp>
      <p:graphicFrame>
        <p:nvGraphicFramePr>
          <p:cNvPr id="5" name="Diagram 4">
            <a:extLst>
              <a:ext uri="{FF2B5EF4-FFF2-40B4-BE49-F238E27FC236}">
                <a16:creationId xmlns:a16="http://schemas.microsoft.com/office/drawing/2014/main" id="{00FC657E-D769-4F1C-9F16-CA8C425A8AA1}"/>
              </a:ext>
            </a:extLst>
          </p:cNvPr>
          <p:cNvGraphicFramePr/>
          <p:nvPr>
            <p:extLst>
              <p:ext uri="{D42A27DB-BD31-4B8C-83A1-F6EECF244321}">
                <p14:modId xmlns:p14="http://schemas.microsoft.com/office/powerpoint/2010/main" val="1662682551"/>
              </p:ext>
            </p:extLst>
          </p:nvPr>
        </p:nvGraphicFramePr>
        <p:xfrm>
          <a:off x="228138" y="2895600"/>
          <a:ext cx="11735262" cy="33716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827881"/>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2149</TotalTime>
  <Words>9566</Words>
  <Application>Microsoft Macintosh PowerPoint</Application>
  <PresentationFormat>Widescreen</PresentationFormat>
  <Paragraphs>910</Paragraphs>
  <Slides>138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Calibri</vt:lpstr>
      <vt:lpstr>Calibri Light</vt:lpstr>
      <vt:lpstr>Times New Roman</vt:lpstr>
      <vt:lpstr>Wingdings</vt:lpstr>
      <vt:lpstr>Retrospect</vt:lpstr>
      <vt:lpstr>HỆ THỐNG &amp; CÔNG NGHỆ WEB</vt:lpstr>
      <vt:lpstr>CHƯƠNG 2: Ngôn ngữ HTML</vt:lpstr>
      <vt:lpstr>Nội dung</vt:lpstr>
      <vt:lpstr>1. Giới thiệu</vt:lpstr>
      <vt:lpstr>1. Giới thiệu</vt:lpstr>
      <vt:lpstr>2. HTML cơ bản</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2.1. Giới thiệu tổng quan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2.2. Thẻ head và metadata trong HTML</vt:lpstr>
      <vt:lpstr>2.3. Các nguyên tắc định dạng cơ bản</vt:lpstr>
      <vt:lpstr>2.3. Các nguyên tắc định dạng cơ bản</vt:lpstr>
      <vt:lpstr>2.3. Các nguyên tắc định dạng cơ bản</vt:lpstr>
      <vt:lpstr>2.3. Các nguyên tắc định dạng cơ bản</vt:lpstr>
      <vt:lpstr>2.3. Các nguyên tắc định dạng cơ bản</vt:lpstr>
      <vt:lpstr>2.3. Các nguyên tắc định dạng cơ bản</vt:lpstr>
      <vt:lpstr>2.3. Các nguyên tắc định dạng cơ bản</vt:lpstr>
      <vt:lpstr>2.3. Các nguyên tắc định dạng cơ bản</vt:lpstr>
      <vt:lpstr>2.4. Tạo siêu liên kết</vt:lpstr>
      <vt:lpstr>2.4. Tạo siêu liên kết</vt:lpstr>
      <vt:lpstr>2.4. Tạo siêu liên kết</vt:lpstr>
      <vt:lpstr>2.4. Tạo siêu liên kết</vt:lpstr>
      <vt:lpstr>2.4. Tạo siêu liên kết</vt:lpstr>
      <vt:lpstr>2.4. Tạo siêu liên kết</vt:lpstr>
      <vt:lpstr>2.4. Tạo siêu liên kết</vt:lpstr>
      <vt:lpstr>2.5. Cấu trúc tài liệu và trang Web</vt:lpstr>
      <vt:lpstr>2.5. Cấu trúc tài liệu và trang Web</vt:lpstr>
      <vt:lpstr>2.5. Cấu trúc tài liệu và trang Web</vt:lpstr>
      <vt:lpstr>2.6. Gỡ lỗi HTML</vt:lpstr>
      <vt:lpstr>2.6. Gỡ lỗi HTML</vt:lpstr>
      <vt:lpstr>2.6. Gỡ lỗi HTML</vt:lpstr>
      <vt:lpstr>3. HTML nâng cao</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3.1. Đa phương tiện và nhúng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3.2. Bảng</vt:lpstr>
      <vt:lpstr>4. 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Thu Nguyen Thi</dc:creator>
  <cp:lastModifiedBy>Nguyễn Thị Hoài</cp:lastModifiedBy>
  <cp:revision>565</cp:revision>
  <dcterms:created xsi:type="dcterms:W3CDTF">2015-11-12T01:57:32Z</dcterms:created>
  <dcterms:modified xsi:type="dcterms:W3CDTF">2024-01-05T15:19:50Z</dcterms:modified>
</cp:coreProperties>
</file>